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2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5/13/2020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5/13/2020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5/13/2020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5/13/2020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5/13/2020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5/13/2020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5/13/2020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3.xml"/><Relationship Id="rId7" Type="http://schemas.openxmlformats.org/officeDocument/2006/relationships/image" Target="../media/image1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26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0.png"/><Relationship Id="rId7" Type="http://schemas.openxmlformats.org/officeDocument/2006/relationships/image" Target="../media/image3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image" Target="../media/image18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20.png"/><Relationship Id="rId4" Type="http://schemas.openxmlformats.org/officeDocument/2006/relationships/image" Target="../media/image32.jpe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600.png"/><Relationship Id="rId3" Type="http://schemas.openxmlformats.org/officeDocument/2006/relationships/tags" Target="../tags/tag20.xml"/><Relationship Id="rId7" Type="http://schemas.openxmlformats.org/officeDocument/2006/relationships/image" Target="../media/image2100.png"/><Relationship Id="rId12" Type="http://schemas.openxmlformats.org/officeDocument/2006/relationships/image" Target="../media/image5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2.png"/><Relationship Id="rId5" Type="http://schemas.openxmlformats.org/officeDocument/2006/relationships/tags" Target="../tags/tag22.xml"/><Relationship Id="rId10" Type="http://schemas.openxmlformats.org/officeDocument/2006/relationships/image" Target="../media/image51.png"/><Relationship Id="rId4" Type="http://schemas.openxmlformats.org/officeDocument/2006/relationships/tags" Target="../tags/tag21.xml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5.xml"/><Relationship Id="rId7" Type="http://schemas.openxmlformats.org/officeDocument/2006/relationships/image" Target="../media/image54.png"/><Relationship Id="rId12" Type="http://schemas.openxmlformats.org/officeDocument/2006/relationships/image" Target="../media/image32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80.png"/><Relationship Id="rId11" Type="http://schemas.openxmlformats.org/officeDocument/2006/relationships/image" Target="../media/image30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5.png"/><Relationship Id="rId4" Type="http://schemas.openxmlformats.org/officeDocument/2006/relationships/tags" Target="../tags/tag26.xml"/><Relationship Id="rId9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0.xml"/><Relationship Id="rId7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with Kernels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4557247"/>
                <a:ext cx="11938645" cy="2300753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The function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IN" sz="2800" dirty="0" smtClean="0"/>
                  <a:t> closely fits the above data</a:t>
                </a:r>
              </a:p>
              <a:p>
                <a:r>
                  <a:rPr lang="en-IN" sz="2800" dirty="0" smtClean="0"/>
                  <a:t>A function of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800" dirty="0" smtClean="0"/>
                  <a:t> can be written as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, where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800" dirty="0" smtClean="0"/>
              </a:p>
              <a:p>
                <a:r>
                  <a:rPr lang="en-IN" sz="2800" dirty="0" smtClean="0"/>
                  <a:t>Given the map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800" dirty="0" smtClean="0"/>
                  <a:t>, we can easily write this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4557247"/>
                <a:ext cx="11938645" cy="2300753"/>
              </a:xfrm>
              <a:blipFill>
                <a:blip r:embed="rId5"/>
                <a:stretch>
                  <a:fillRect l="-306" t="-5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358588" y="1006075"/>
            <a:ext cx="4713926" cy="3358535"/>
            <a:chOff x="313900" y="2532093"/>
            <a:chExt cx="5601148" cy="3990655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639189" y="2532093"/>
              <a:ext cx="0" cy="399065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>
            <a:xfrm>
              <a:off x="313900" y="6225063"/>
              <a:ext cx="560114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439" y="1172838"/>
            <a:ext cx="6669361" cy="570005"/>
          </a:xfrm>
          <a:prstGeom prst="rect">
            <a:avLst/>
          </a:prstGeom>
        </p:spPr>
      </p:pic>
      <p:sp>
        <p:nvSpPr>
          <p:cNvPr id="9" name="Oval 8" descr=" 68"/>
          <p:cNvSpPr/>
          <p:nvPr/>
        </p:nvSpPr>
        <p:spPr>
          <a:xfrm>
            <a:off x="1000559" y="135729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37398" y="1164657"/>
            <a:ext cx="3676850" cy="2281187"/>
            <a:chOff x="837398" y="1164657"/>
            <a:chExt cx="3676850" cy="2281187"/>
          </a:xfrm>
        </p:grpSpPr>
        <p:sp>
          <p:nvSpPr>
            <p:cNvPr id="11" name="Freeform 10"/>
            <p:cNvSpPr/>
            <p:nvPr/>
          </p:nvSpPr>
          <p:spPr>
            <a:xfrm>
              <a:off x="837398" y="1164657"/>
              <a:ext cx="1838425" cy="2281187"/>
            </a:xfrm>
            <a:custGeom>
              <a:avLst/>
              <a:gdLst>
                <a:gd name="connsiteX0" fmla="*/ 0 w 1838425"/>
                <a:gd name="connsiteY0" fmla="*/ 0 h 2281717"/>
                <a:gd name="connsiteX1" fmla="*/ 1838425 w 1838425"/>
                <a:gd name="connsiteY1" fmla="*/ 2281187 h 228171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425" h="2281187">
                  <a:moveTo>
                    <a:pt x="0" y="0"/>
                  </a:moveTo>
                  <a:cubicBezTo>
                    <a:pt x="372176" y="1106905"/>
                    <a:pt x="1061987" y="2252311"/>
                    <a:pt x="1838425" y="22811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flipH="1">
              <a:off x="2675823" y="1164657"/>
              <a:ext cx="1838425" cy="2281187"/>
            </a:xfrm>
            <a:custGeom>
              <a:avLst/>
              <a:gdLst>
                <a:gd name="connsiteX0" fmla="*/ 0 w 1838425"/>
                <a:gd name="connsiteY0" fmla="*/ 0 h 2281717"/>
                <a:gd name="connsiteX1" fmla="*/ 1838425 w 1838425"/>
                <a:gd name="connsiteY1" fmla="*/ 2281187 h 228171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  <a:gd name="connsiteX0" fmla="*/ 0 w 1838425"/>
                <a:gd name="connsiteY0" fmla="*/ 0 h 2281187"/>
                <a:gd name="connsiteX1" fmla="*/ 1838425 w 1838425"/>
                <a:gd name="connsiteY1" fmla="*/ 2281187 h 22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425" h="2281187">
                  <a:moveTo>
                    <a:pt x="0" y="0"/>
                  </a:moveTo>
                  <a:cubicBezTo>
                    <a:pt x="372176" y="1106905"/>
                    <a:pt x="1061987" y="2252311"/>
                    <a:pt x="1838425" y="2281187"/>
                  </a:cubicBezTo>
                </a:path>
              </a:pathLst>
            </a:custGeom>
            <a:noFill/>
            <a:ln w="12700" cap="flat" cmpd="sng" algn="ctr">
              <a:solidFill>
                <a:sysClr val="windowText" lastClr="000000"/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Oval 12" descr=" 68"/>
          <p:cNvSpPr/>
          <p:nvPr/>
        </p:nvSpPr>
        <p:spPr>
          <a:xfrm>
            <a:off x="1000559" y="224963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 descr=" 68"/>
          <p:cNvSpPr/>
          <p:nvPr/>
        </p:nvSpPr>
        <p:spPr>
          <a:xfrm>
            <a:off x="1684452" y="2540936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 descr=" 68"/>
          <p:cNvSpPr/>
          <p:nvPr/>
        </p:nvSpPr>
        <p:spPr>
          <a:xfrm>
            <a:off x="3030654" y="3062674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 descr=" 68"/>
          <p:cNvSpPr/>
          <p:nvPr/>
        </p:nvSpPr>
        <p:spPr>
          <a:xfrm>
            <a:off x="3669615" y="27496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 descr=" 68"/>
          <p:cNvSpPr/>
          <p:nvPr/>
        </p:nvSpPr>
        <p:spPr>
          <a:xfrm>
            <a:off x="3887539" y="197891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 descr=" 68"/>
          <p:cNvSpPr/>
          <p:nvPr/>
        </p:nvSpPr>
        <p:spPr>
          <a:xfrm>
            <a:off x="4334011" y="120589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>
            <a:stCxn id="12" idx="1"/>
          </p:cNvCxnSpPr>
          <p:nvPr/>
        </p:nvCxnSpPr>
        <p:spPr>
          <a:xfrm>
            <a:off x="2675823" y="3445844"/>
            <a:ext cx="0" cy="66424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0" name="Straight Connector 19"/>
          <p:cNvCxnSpPr>
            <a:stCxn id="12" idx="1"/>
          </p:cNvCxnSpPr>
          <p:nvPr/>
        </p:nvCxnSpPr>
        <p:spPr>
          <a:xfrm flipH="1">
            <a:off x="1473951" y="3445844"/>
            <a:ext cx="1201872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1" name="Oval 20" descr=" 68"/>
          <p:cNvSpPr/>
          <p:nvPr/>
        </p:nvSpPr>
        <p:spPr>
          <a:xfrm>
            <a:off x="2259123" y="329337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49" y="3360950"/>
            <a:ext cx="83824" cy="1676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12" y="4190735"/>
            <a:ext cx="102113" cy="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Kernel Trick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Take original </a:t>
                </a:r>
                <a:r>
                  <a:rPr lang="en-IN" dirty="0"/>
                  <a:t>feature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(say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dims) and map them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dims</a:t>
                </a:r>
              </a:p>
              <a:p>
                <a:pPr lvl="2"/>
                <a:r>
                  <a:rPr lang="en-IN" dirty="0" smtClean="0"/>
                  <a:t>Use a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so that we can hope that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 dims are mostly 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</a:t>
                </a:r>
                <a:r>
                  <a:rPr lang="en-IN" dirty="0" err="1" smtClean="0"/>
                  <a:t>indep</a:t>
                </a:r>
                <a:r>
                  <a:rPr lang="en-IN" dirty="0" smtClean="0"/>
                  <a:t> (using a linear map is futile – see course notes Example D.4)</a:t>
                </a:r>
              </a:p>
              <a:p>
                <a:pPr lvl="2"/>
                <a:r>
                  <a:rPr lang="en-IN" dirty="0" smtClean="0"/>
                  <a:t>Use linear models (SVM, linear regression, k-means, PCA </a:t>
                </a:r>
                <a:r>
                  <a:rPr lang="en-IN" dirty="0" err="1" smtClean="0"/>
                  <a:t>etc</a:t>
                </a:r>
                <a:r>
                  <a:rPr lang="en-IN" dirty="0" smtClean="0"/>
                  <a:t>) on these new,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 dimensional feature vectors – hopefully we will get very good performance</a:t>
                </a:r>
              </a:p>
              <a:p>
                <a:pPr lvl="2"/>
                <a:r>
                  <a:rPr lang="en-IN" dirty="0" smtClean="0"/>
                  <a:t>Since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a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map, our final classifier/</a:t>
                </a:r>
                <a:r>
                  <a:rPr lang="en-IN" dirty="0" err="1" smtClean="0"/>
                  <a:t>regressor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will look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in the original feat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even though we used linear ML </a:t>
                </a:r>
                <a:r>
                  <a:rPr lang="en-IN" dirty="0" err="1" smtClean="0"/>
                  <a:t>algos</a:t>
                </a:r>
                <a:endParaRPr lang="en-IN" b="1" i="0" dirty="0" smtClean="0"/>
              </a:p>
              <a:p>
                <a:r>
                  <a:rPr lang="en-IN" dirty="0" smtClean="0"/>
                  <a:t>Only catch with above scheme is running time</a:t>
                </a:r>
              </a:p>
              <a:p>
                <a:pPr lvl="2"/>
                <a:r>
                  <a:rPr lang="en-IN" dirty="0" smtClean="0"/>
                  <a:t>Most ML algorithms take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𝑑𝑛</m:t>
                        </m:r>
                      </m:e>
                    </m:d>
                  </m:oMath>
                </a14:m>
                <a:r>
                  <a:rPr lang="en-IN" dirty="0" smtClean="0"/>
                  <a:t> so the above scheme may take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𝑑𝐷𝑛</m:t>
                        </m:r>
                      </m:e>
                    </m:d>
                  </m:oMath>
                </a14:m>
                <a:r>
                  <a:rPr lang="en-IN" dirty="0" smtClean="0"/>
                  <a:t> time to prepare the new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and then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𝐷𝑛</m:t>
                        </m:r>
                      </m:e>
                    </m:d>
                  </m:oMath>
                </a14:m>
                <a:r>
                  <a:rPr lang="en-IN" dirty="0" smtClean="0"/>
                  <a:t> time to execute the ML </a:t>
                </a:r>
                <a:r>
                  <a:rPr lang="en-IN" dirty="0" err="1" smtClean="0"/>
                  <a:t>algos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Since our earlier argument works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, the above is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time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smtClean="0"/>
                  <a:t>“Kernel trick” allows us to, for some very special non-linear maps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, run ML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on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-dim </a:t>
                </a:r>
                <a:r>
                  <a:rPr lang="en-IN" dirty="0" err="1" smtClean="0"/>
                  <a:t>vecs</a:t>
                </a:r>
                <a:r>
                  <a:rPr lang="en-IN" dirty="0" smtClean="0"/>
                  <a:t> without ever computing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 smtClean="0"/>
                  <a:t>explicitly</a:t>
                </a:r>
                <a:endParaRPr lang="en-IN" i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6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2882133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2506894" y="2952664"/>
                <a:ext cx="8063414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Indeed, even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had been a simple linear map, it would have been represented using 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simply computing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the feature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would take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𝑑𝐷𝑛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894" y="2952664"/>
                <a:ext cx="8063414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l="-422" t="-7447" b="-132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8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Kernels vs Distance Measures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3353" y="1865860"/>
            <a:ext cx="5754255" cy="723400"/>
          </a:xfrm>
        </p:spPr>
        <p:txBody>
          <a:bodyPr/>
          <a:lstStyle/>
          <a:p>
            <a:r>
              <a:rPr lang="en-IN" dirty="0" smtClean="0"/>
              <a:t>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3" y="2588747"/>
                <a:ext cx="5754255" cy="4269252"/>
              </a:xfrm>
            </p:spPr>
            <p:txBody>
              <a:bodyPr/>
              <a:lstStyle/>
              <a:p>
                <a:r>
                  <a:rPr lang="en-IN" dirty="0" smtClean="0"/>
                  <a:t>Give measures of similarity</a:t>
                </a:r>
              </a:p>
              <a:p>
                <a:r>
                  <a:rPr lang="en-IN" dirty="0"/>
                  <a:t>High value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dirty="0"/>
                  <a:t> Similar points</a:t>
                </a:r>
              </a:p>
              <a:p>
                <a:r>
                  <a:rPr lang="en-IN" dirty="0"/>
                  <a:t>Example: </a:t>
                </a:r>
                <a:r>
                  <a:rPr lang="en-IN" dirty="0" smtClean="0"/>
                  <a:t>Gaussian, polynomial</a:t>
                </a:r>
                <a:endParaRPr lang="en-IN" dirty="0"/>
              </a:p>
              <a:p>
                <a:r>
                  <a:rPr lang="en-IN" dirty="0"/>
                  <a:t>Nice similarity functions satisfy the </a:t>
                </a:r>
                <a:r>
                  <a:rPr lang="en-IN" i="1" dirty="0"/>
                  <a:t>Mercer’s theorem</a:t>
                </a:r>
              </a:p>
              <a:p>
                <a:r>
                  <a:rPr lang="en-IN" dirty="0" smtClean="0"/>
                  <a:t>Supports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,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 and can be used to implement SVMs, least squares regression and much more</a:t>
                </a:r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3" y="2588747"/>
                <a:ext cx="5754255" cy="4269252"/>
              </a:xfrm>
              <a:blipFill>
                <a:blip r:embed="rId4"/>
                <a:stretch>
                  <a:fillRect l="-636" t="-2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007608" y="1866372"/>
            <a:ext cx="5846074" cy="722376"/>
          </a:xfrm>
        </p:spPr>
        <p:txBody>
          <a:bodyPr/>
          <a:lstStyle/>
          <a:p>
            <a:r>
              <a:rPr lang="en-IN" dirty="0" smtClean="0"/>
              <a:t>Distance measures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007608" y="2588747"/>
                <a:ext cx="5846074" cy="4269251"/>
              </a:xfrm>
            </p:spPr>
            <p:txBody>
              <a:bodyPr/>
              <a:lstStyle/>
              <a:p>
                <a:r>
                  <a:rPr lang="en-IN" dirty="0"/>
                  <a:t>Give measures of dissimilarity</a:t>
                </a:r>
              </a:p>
              <a:p>
                <a:r>
                  <a:rPr lang="en-IN" dirty="0"/>
                  <a:t>High value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N" dirty="0"/>
                  <a:t> Different points</a:t>
                </a:r>
              </a:p>
              <a:p>
                <a:r>
                  <a:rPr lang="en-IN" dirty="0"/>
                  <a:t>Example: </a:t>
                </a:r>
                <a:r>
                  <a:rPr lang="en-IN" dirty="0" smtClean="0"/>
                  <a:t>Euclidean, </a:t>
                </a:r>
                <a:r>
                  <a:rPr lang="en-IN" dirty="0" err="1" smtClean="0"/>
                  <a:t>Mahalanobis</a:t>
                </a:r>
                <a:endParaRPr lang="en-IN" dirty="0" smtClean="0"/>
              </a:p>
              <a:p>
                <a:r>
                  <a:rPr lang="en-IN" dirty="0" smtClean="0"/>
                  <a:t>Nice </a:t>
                </a:r>
                <a:r>
                  <a:rPr lang="en-IN" dirty="0"/>
                  <a:t>distance functions satisfy metric or norm properties</a:t>
                </a:r>
              </a:p>
              <a:p>
                <a:r>
                  <a:rPr lang="en-IN" dirty="0"/>
                  <a:t>Can be used </a:t>
                </a:r>
                <a:r>
                  <a:rPr lang="en-IN" dirty="0" smtClean="0"/>
                  <a:t>for (multi-label) </a:t>
                </a:r>
                <a:r>
                  <a:rPr lang="en-IN" dirty="0" err="1" smtClean="0"/>
                  <a:t>classfn</a:t>
                </a:r>
                <a:r>
                  <a:rPr lang="en-IN" dirty="0" smtClean="0"/>
                  <a:t>, regression via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or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. Can also be used for clustering </a:t>
                </a:r>
                <a:r>
                  <a:rPr lang="en-IN" dirty="0"/>
                  <a:t>via k-means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007608" y="2588747"/>
                <a:ext cx="5846074" cy="4269251"/>
              </a:xfrm>
              <a:blipFill>
                <a:blip r:embed="rId5"/>
                <a:stretch>
                  <a:fillRect l="-626" t="-2857" r="-12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97" y="998352"/>
            <a:ext cx="3172768" cy="9807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35" y="998352"/>
            <a:ext cx="2782819" cy="9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1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Mercer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Suppose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are any two unit vectors</a:t>
                </a:r>
              </a:p>
              <a:p>
                <a:pPr lvl="2"/>
                <a:r>
                  <a:rPr lang="en-IN" dirty="0" smtClean="0"/>
                  <a:t>The dot product is a natural notion of similarity between these vectors</a:t>
                </a:r>
              </a:p>
              <a:p>
                <a:pPr lvl="3"/>
                <a:r>
                  <a:rPr lang="en-IN" dirty="0" smtClean="0"/>
                  <a:t>It is highest when the vectors are the same i.e.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when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It is lowest when the vectors are diametrically opposite i.e.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Mercer kernels are notions of similarity that extend such nice behaviour</a:t>
                </a:r>
              </a:p>
              <a:p>
                <a:r>
                  <a:rPr lang="en-IN" dirty="0"/>
                  <a:t>Given </a:t>
                </a:r>
                <a:r>
                  <a:rPr lang="en-IN" dirty="0" smtClean="0"/>
                  <a:t>a set of objects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(images</a:t>
                </a:r>
                <a:r>
                  <a:rPr lang="en-IN" dirty="0"/>
                  <a:t>, video, strings, genome sequences), a similarity </a:t>
                </a:r>
                <a:r>
                  <a:rPr lang="en-IN" dirty="0" smtClean="0"/>
                  <a:t>function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is called </a:t>
                </a:r>
                <a:r>
                  <a:rPr lang="en-IN" dirty="0"/>
                  <a:t>a Mercer kernel </a:t>
                </a:r>
                <a:r>
                  <a:rPr lang="en-IN" dirty="0" smtClean="0"/>
                  <a:t>if </a:t>
                </a:r>
                <a:r>
                  <a:rPr lang="en-IN" dirty="0"/>
                  <a:t>there exists a </a:t>
                </a:r>
                <a:r>
                  <a:rPr lang="en-IN" dirty="0" smtClean="0"/>
                  <a:t>map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for </a:t>
                </a:r>
                <a:r>
                  <a:rPr lang="en-IN" dirty="0"/>
                  <a:t>all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 smtClean="0"/>
                  <a:t>,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  <a:p>
                <a:pPr lvl="2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/>
                  <a:t> often called feature </a:t>
                </a:r>
                <a:r>
                  <a:rPr lang="en-IN" dirty="0" smtClean="0"/>
                  <a:t>map or feature embedding,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/>
                  <a:t> 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/>
                  <a:t> for some large/moderate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/>
                  <a:t>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/>
                  <a:t> can even be infinite dimensional</a:t>
                </a:r>
              </a:p>
              <a:p>
                <a:pPr lvl="2"/>
                <a:r>
                  <a:rPr lang="en-IN" dirty="0" smtClean="0"/>
                  <a:t>Thus, when asked to give similarity between two objects, all that a Mercer kernel does is first map those objects to two (high-dim) vectors and return the dot/inner product between those two vectors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439" r="-7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731" y="36190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067126" y="125098"/>
                <a:ext cx="9472605" cy="1160122"/>
              </a:xfrm>
              <a:prstGeom prst="wedgeRectCallout">
                <a:avLst>
                  <a:gd name="adj1" fmla="val 58445"/>
                  <a:gd name="adj2" fmla="val 4340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 general,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has to be a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Hilbert space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which, technicalities aside, is very much like a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real vector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space such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is possibly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infinite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dimensional. It is always possible to define inner/dot products on Hilbert spaces</a:t>
                </a:r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26" y="125098"/>
                <a:ext cx="9472605" cy="1160122"/>
              </a:xfrm>
              <a:prstGeom prst="wedgeRectCallout">
                <a:avLst>
                  <a:gd name="adj1" fmla="val 58445"/>
                  <a:gd name="adj2" fmla="val 43404"/>
                </a:avLst>
              </a:prstGeom>
              <a:blipFill>
                <a:blip r:embed="rId4"/>
                <a:stretch>
                  <a:fillRect l="-709" t="-4082" b="-1122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44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Examples of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are vectors</a:t>
                </a:r>
              </a:p>
              <a:p>
                <a:pPr lvl="1"/>
                <a:r>
                  <a:rPr lang="en-IN" sz="2800" dirty="0"/>
                  <a:t>Linear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lin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Quadratic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poly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2800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IN" sz="2800" dirty="0"/>
                  <a:t>,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≥0,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Gaussian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Laplacian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lap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smtClean="0"/>
                  <a:t>All of the above are Mercer kernels</a:t>
                </a:r>
              </a:p>
              <a:p>
                <a:pPr lvl="2"/>
                <a:r>
                  <a:rPr lang="en-IN" dirty="0" smtClean="0"/>
                  <a:t>There indeed exist feature maps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for each of them (proving so a bit tedious)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dirty="0"/>
                  <a:t> need to be tuned. Large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IN" dirty="0"/>
                  <a:t> can cause overfitting</a:t>
                </a:r>
              </a:p>
              <a:p>
                <a:r>
                  <a:rPr lang="en-IN" dirty="0"/>
                  <a:t>Notice all </a:t>
                </a:r>
                <a:r>
                  <a:rPr lang="en-IN" dirty="0" smtClean="0"/>
                  <a:t>are the above are indeed </a:t>
                </a:r>
                <a:r>
                  <a:rPr lang="en-IN" dirty="0"/>
                  <a:t>notions of </a:t>
                </a:r>
                <a:r>
                  <a:rPr lang="en-IN" dirty="0" smtClean="0"/>
                  <a:t>similarity</a:t>
                </a:r>
              </a:p>
              <a:p>
                <a:pPr lvl="2"/>
                <a:r>
                  <a:rPr lang="en-IN" dirty="0" smtClean="0"/>
                  <a:t>Take two unit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=1=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(unit for sake of normalization). Easy to verify that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sz="2800" dirty="0"/>
                  <a:t> is largest when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sz="2800" dirty="0"/>
                  <a:t> and smallest when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sz="2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439" b="-22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55068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5181600" y="339565"/>
                <a:ext cx="5236581" cy="1312255"/>
              </a:xfrm>
              <a:prstGeom prst="wedgeRectCallout">
                <a:avLst>
                  <a:gd name="adj1" fmla="val 61166"/>
                  <a:gd name="adj2" fmla="val 4056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Poly kernels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called homogeneous if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makes the kernel non-Mercer</a:t>
                </a:r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39565"/>
                <a:ext cx="5236581" cy="1312255"/>
              </a:xfrm>
              <a:prstGeom prst="wedgeRectCallout">
                <a:avLst>
                  <a:gd name="adj1" fmla="val 61166"/>
                  <a:gd name="adj2" fmla="val 40568"/>
                </a:avLst>
              </a:prstGeom>
              <a:blipFill>
                <a:blip r:embed="rId4"/>
                <a:stretch>
                  <a:fillRect l="-104" b="-724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Mercer Kernel Feature Maps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Linear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lin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Use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. Called “linear” for a reason: any linear function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is just a linear function over the 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Quadratic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quad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=1+2⋅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IN" b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,…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Similar constructions (more tedious to write) for polynomial kernel</a:t>
                </a:r>
              </a:p>
              <a:p>
                <a:pPr lvl="2"/>
                <a:r>
                  <a:rPr lang="en-IN" dirty="0"/>
                  <a:t>Called </a:t>
                </a:r>
                <a:r>
                  <a:rPr lang="en-IN" dirty="0" smtClean="0"/>
                  <a:t>“quadratic” for </a:t>
                </a:r>
                <a:r>
                  <a:rPr lang="en-IN" dirty="0"/>
                  <a:t>a reason: any linear function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/>
                  <a:t> is </a:t>
                </a:r>
                <a:r>
                  <a:rPr lang="en-IN" dirty="0" smtClean="0"/>
                  <a:t>a quadratic </a:t>
                </a:r>
                <a:r>
                  <a:rPr lang="en-IN" dirty="0"/>
                  <a:t>function over the 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. Verify for the simple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yourself</a:t>
                </a:r>
              </a:p>
              <a:p>
                <a:pPr lvl="2"/>
                <a:r>
                  <a:rPr lang="en-IN" dirty="0"/>
                  <a:t>If we </a:t>
                </a:r>
                <a:r>
                  <a:rPr lang="en-IN" dirty="0" smtClean="0"/>
                  <a:t>use a </a:t>
                </a:r>
                <a:r>
                  <a:rPr lang="en-IN" dirty="0"/>
                  <a:t>linear </a:t>
                </a:r>
                <a:r>
                  <a:rPr lang="en-IN" dirty="0" smtClean="0"/>
                  <a:t>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over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IN" dirty="0" smtClean="0"/>
                  <a:t>, can </a:t>
                </a:r>
                <a:r>
                  <a:rPr lang="en-IN" dirty="0"/>
                  <a:t>learn any quadratic function over </a:t>
                </a:r>
                <a:r>
                  <a:rPr lang="en-IN" dirty="0" smtClean="0"/>
                  <a:t>original features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. P</a:t>
                </a:r>
                <a:r>
                  <a:rPr lang="en-IN" dirty="0" err="1" smtClean="0"/>
                  <a:t>olynomial</a:t>
                </a:r>
                <a:r>
                  <a:rPr lang="en-IN" dirty="0" smtClean="0"/>
                  <a:t> </a:t>
                </a:r>
                <a:r>
                  <a:rPr lang="en-IN" dirty="0"/>
                  <a:t>kernel of degree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similarly allows learning of degree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polynomial functions over original data</a:t>
                </a:r>
              </a:p>
              <a:p>
                <a:pPr lvl="2"/>
                <a:endParaRPr lang="en-IN" dirty="0" smtClean="0"/>
              </a:p>
              <a:p>
                <a:pPr lvl="2"/>
                <a:endParaRPr lang="en-IN" dirty="0"/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562" b="-27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005" y="446362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140542" y="709930"/>
                <a:ext cx="9598691" cy="1477127"/>
              </a:xfrm>
              <a:prstGeom prst="wedgeRectCallout">
                <a:avLst>
                  <a:gd name="adj1" fmla="val 57097"/>
                  <a:gd name="adj2" fmla="val 1200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1440" lvl="0" indent="-91440" algn="ctr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</a:pP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Homogenous poly kernels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)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only use features of the form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In contrast, if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then the kernels use all features of the form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bSup>
                      </m:e>
                    </m:nary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Non-</a:t>
                </a:r>
                <a:r>
                  <a:rPr lang="en-IN" sz="2400" dirty="0" err="1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hom</a:t>
                </a: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poly kernels </a:t>
                </a:r>
                <a:r>
                  <a:rPr lang="en-IN" sz="24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use </a:t>
                </a:r>
                <a:r>
                  <a:rPr lang="en-IN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more expressive feature maps</a:t>
                </a:r>
                <a:endParaRPr lang="en-IN" sz="1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42" y="709930"/>
                <a:ext cx="9598691" cy="1477127"/>
              </a:xfrm>
              <a:prstGeom prst="wedgeRectCallout">
                <a:avLst>
                  <a:gd name="adj1" fmla="val 57097"/>
                  <a:gd name="adj2" fmla="val 12007"/>
                </a:avLst>
              </a:prstGeom>
              <a:blipFill>
                <a:blip r:embed="rId4"/>
                <a:stretch>
                  <a:fillRect t="-2008" b="-6827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14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Mercer Kernel Feature Maps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Warning</a:t>
                </a:r>
                <a:r>
                  <a:rPr lang="en-IN" dirty="0" smtClean="0"/>
                  <a:t>: may exist more than one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for the same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Example</a:t>
                </a:r>
                <a:r>
                  <a:rPr lang="en-IN" dirty="0" smtClean="0"/>
                  <a:t>: we used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for quadratic. However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/>
                  <a:t> gives same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Gaussian/Laplacian Kernels correspond to infinite dimensional maps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/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IN" i="1" dirty="0">
                    <a:latin typeface="Cambria Math" panose="02040503050406030204" pitchFamily="18" charset="0"/>
                  </a:rPr>
                  <a:t/>
                </a:r>
                <a:br>
                  <a:rPr lang="en-I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Gaussian </a:t>
                </a:r>
                <a:r>
                  <a:rPr lang="en-IN" dirty="0"/>
                  <a:t>kernel is an infinite linear combination of </a:t>
                </a:r>
                <a:r>
                  <a:rPr lang="en-IN" dirty="0" smtClean="0"/>
                  <a:t>poly </a:t>
                </a:r>
                <a:r>
                  <a:rPr lang="en-IN" dirty="0"/>
                  <a:t>kernels of all </a:t>
                </a:r>
                <a:r>
                  <a:rPr lang="en-IN" dirty="0" smtClean="0"/>
                  <a:t>orders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poly</m:t>
                        </m:r>
                      </m:sup>
                    </m:sSubSup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be a map for the </a:t>
                </a:r>
                <a:r>
                  <a:rPr lang="en-IN" dirty="0"/>
                  <a:t>poly kernel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. Then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</m:oMath>
                </a14:m>
                <a:r>
                  <a:rPr lang="en-IN" dirty="0" smtClean="0"/>
                  <a:t> is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func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rad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rad>
                              </m:den>
                            </m:f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poly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1,2,…,∞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455158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433138" y="455158"/>
                <a:ext cx="9923714" cy="1518021"/>
              </a:xfrm>
              <a:prstGeom prst="wedgeRectCallout">
                <a:avLst>
                  <a:gd name="adj1" fmla="val 54959"/>
                  <a:gd name="adj2" fmla="val 21956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Learning a linear function over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gauss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amounts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to learning an infinite-degree polynomial over </a:t>
                </a:r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Gauss/Lap are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very powerful kernels, often called 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universal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kernels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By using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these kernels, theoretically speaking, one can learn 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any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function over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data (details beyond scope of CS771)</a:t>
                </a:r>
                <a:endParaRPr lang="en-US" sz="24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455158"/>
                <a:ext cx="9923714" cy="1518021"/>
              </a:xfrm>
              <a:prstGeom prst="wedgeRectCallout">
                <a:avLst>
                  <a:gd name="adj1" fmla="val 54959"/>
                  <a:gd name="adj2" fmla="val 21956"/>
                </a:avLst>
              </a:prstGeom>
              <a:blipFill>
                <a:blip r:embed="rId4"/>
                <a:stretch>
                  <a:fillRect t="-3922" b="-980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43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Some Domain Specific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Over the years people have designed innovative and powerful Mercer kernels specifically for NLP, vision and other domains</a:t>
                </a:r>
              </a:p>
              <a:p>
                <a:r>
                  <a:rPr lang="en-IN" dirty="0"/>
                  <a:t>When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are bag of words features for strings/documents</a:t>
                </a:r>
                <a:endParaRPr lang="en-IN" dirty="0"/>
              </a:p>
              <a:p>
                <a:pPr lvl="1"/>
                <a:r>
                  <a:rPr lang="en-IN" sz="2800" dirty="0"/>
                  <a:t>Let dictionary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/>
                  <a:t> have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sz="2800" dirty="0"/>
                  <a:t> words in it</a:t>
                </a:r>
              </a:p>
              <a:p>
                <a:pPr lvl="1"/>
                <a:r>
                  <a:rPr lang="en-IN" sz="28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IN" sz="2800" dirty="0"/>
                  <a:t> be the count of word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800" dirty="0"/>
                  <a:t> in string </a:t>
                </a:r>
                <a14:m>
                  <m:oMath xmlns:m="http://schemas.openxmlformats.org/officeDocument/2006/math">
                    <m:r>
                      <a:rPr lang="en-IN" sz="28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sz="2800" b="1" dirty="0"/>
              </a:p>
              <a:p>
                <a:pPr lvl="1"/>
                <a:r>
                  <a:rPr lang="en-IN" sz="2800" dirty="0"/>
                  <a:t>Intersection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unc>
                          <m:func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IN" sz="2800" b="1" dirty="0" smtClean="0"/>
                  <a:t> </a:t>
                </a:r>
                <a:r>
                  <a:rPr lang="en-IN" sz="2800" dirty="0" smtClean="0"/>
                  <a:t>(Mercer kernel)</a:t>
                </a:r>
                <a:endParaRPr lang="en-IN" sz="2800" dirty="0"/>
              </a:p>
              <a:p>
                <a:pPr lvl="1"/>
                <a:r>
                  <a:rPr lang="en-IN" sz="2800" dirty="0" smtClean="0"/>
                  <a:t>Normalize intersection </a:t>
                </a:r>
                <a:r>
                  <a:rPr lang="en-IN" sz="2800" dirty="0"/>
                  <a:t>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I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b="1">
                                            <a:latin typeface="Cambria Math" panose="02040503050406030204" pitchFamily="18" charset="0"/>
                                          </a:rPr>
                                          <m:t>𝐲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1">
                                        <a:latin typeface="Cambria Math" panose="02040503050406030204" pitchFamily="18" charset="0"/>
                                      </a:rPr>
                                      <m:t>𝐲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nary>
                  </m:oMath>
                </a14:m>
                <a:r>
                  <a:rPr lang="en-IN" sz="2800" b="1" dirty="0"/>
                  <a:t> </a:t>
                </a:r>
                <a:r>
                  <a:rPr lang="en-IN" sz="2800" dirty="0"/>
                  <a:t>(define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IN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 smtClean="0"/>
                  <a:t>)</a:t>
                </a:r>
              </a:p>
              <a:p>
                <a:r>
                  <a:rPr lang="en-IN" dirty="0" smtClean="0"/>
                  <a:t>More generally, when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𝒰</m:t>
                    </m:r>
                  </m:oMath>
                </a14:m>
                <a:r>
                  <a:rPr lang="en-IN" dirty="0"/>
                  <a:t> are sets</a:t>
                </a:r>
              </a:p>
              <a:p>
                <a:pPr lvl="1"/>
                <a:r>
                  <a:rPr lang="en-IN" sz="2800" dirty="0"/>
                  <a:t>Intersection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IN" sz="2800" dirty="0"/>
              </a:p>
              <a:p>
                <a:pPr lvl="1"/>
                <a:r>
                  <a:rPr lang="en-IN" sz="2800" dirty="0"/>
                  <a:t>Norm. Int.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IN" sz="2800" dirty="0"/>
                  <a:t> (notice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dirty="0"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IN" sz="280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i="1" dirty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en-IN" sz="2800" dirty="0"/>
                  <a:t>)</a:t>
                </a:r>
              </a:p>
              <a:p>
                <a:pPr lvl="1"/>
                <a:r>
                  <a:rPr lang="en-IN" sz="2800" dirty="0" smtClean="0"/>
                  <a:t>The above are just </a:t>
                </a:r>
                <a:r>
                  <a:rPr lang="en-IN" sz="2800" dirty="0"/>
                  <a:t>the linear kernel in disguise and hence </a:t>
                </a:r>
                <a:r>
                  <a:rPr lang="en-IN" sz="2800" dirty="0" smtClean="0"/>
                  <a:t>clearly Mercer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005" y="3354743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2048850" y="3618311"/>
                <a:ext cx="8690383" cy="902318"/>
              </a:xfrm>
              <a:prstGeom prst="wedgeRectCallout">
                <a:avLst>
                  <a:gd name="adj1" fmla="val 57145"/>
                  <a:gd name="adj2" fmla="val 5479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Simply represent a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using an </a:t>
                </a:r>
                <a:r>
                  <a:rPr lang="en-IN" sz="2400" i="1" dirty="0" smtClean="0">
                    <a:solidFill>
                      <a:schemeClr val="tx1"/>
                    </a:solidFill>
                    <a:latin typeface="+mj-lt"/>
                  </a:rPr>
                  <a:t>indicator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𝒰</m:t>
                            </m:r>
                          </m:e>
                        </m:d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In this case,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𝕀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50" y="3618311"/>
                <a:ext cx="8690383" cy="902318"/>
              </a:xfrm>
              <a:prstGeom prst="wedgeRectCallout">
                <a:avLst>
                  <a:gd name="adj1" fmla="val 57145"/>
                  <a:gd name="adj2" fmla="val 54790"/>
                </a:avLst>
              </a:prstGeom>
              <a:blipFill>
                <a:blip r:embed="rId4"/>
                <a:stretch>
                  <a:fillRect b="-432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46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Domain Specific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N-gram, substring, Fisher </a:t>
            </a:r>
            <a:r>
              <a:rPr lang="en-IN" dirty="0" smtClean="0"/>
              <a:t>kernels: other kernels </a:t>
            </a:r>
            <a:r>
              <a:rPr lang="en-IN" dirty="0"/>
              <a:t>between two strings</a:t>
            </a:r>
          </a:p>
          <a:p>
            <a:r>
              <a:rPr lang="en-IN" dirty="0"/>
              <a:t>Random walk kernels between two graphs</a:t>
            </a:r>
          </a:p>
          <a:p>
            <a:r>
              <a:rPr lang="en-IN" dirty="0"/>
              <a:t>Subtree, convolutional kernels between two trees</a:t>
            </a:r>
          </a:p>
          <a:p>
            <a:r>
              <a:rPr lang="en-IN" dirty="0"/>
              <a:t>Pyramid kernel used in vision … combination of </a:t>
            </a:r>
            <a:r>
              <a:rPr lang="en-IN" dirty="0" smtClean="0"/>
              <a:t>intersection kernels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3537405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433138" y="3537405"/>
                <a:ext cx="9923714" cy="1846253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In practice, we often use a linear method first e.g. SVM/ridge regression. If that gives unsatisfactory performance, often we jump directly to Gaussian kernel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 although we should not neglect polynomial/other domain specific kernels.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There exist “kernel learning” methods that can learn the most appropriate kernel for us or else tune the kernel parameters e.g.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for us automatically</a:t>
                </a:r>
                <a:endParaRPr lang="en-US" sz="2400" i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3537405"/>
                <a:ext cx="9923714" cy="1846253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blipFill>
                <a:blip r:embed="rId3"/>
                <a:stretch>
                  <a:fillRect l="-173" t="-3560" b="-84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98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Creating New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>
                    <a:solidFill>
                      <a:schemeClr val="tx1"/>
                    </a:solidFill>
                    <a:latin typeface="+mj-lt"/>
                  </a:rPr>
                  <a:t>Method 1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</a:t>
                </a:r>
                <a:r>
                  <a:rPr lang="en-IN" dirty="0" smtClean="0">
                    <a:solidFill>
                      <a:schemeClr val="tx1"/>
                    </a:solidFill>
                    <a:latin typeface="+mj-lt"/>
                  </a:rPr>
                  <a:t>combine </a:t>
                </a:r>
                <a:r>
                  <a:rPr lang="en-IN" dirty="0" smtClean="0"/>
                  <a:t>old kernels.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existing </a:t>
                </a:r>
                <a:r>
                  <a:rPr lang="en-IN" dirty="0"/>
                  <a:t>Mercer </a:t>
                </a:r>
                <a:r>
                  <a:rPr lang="en-US" dirty="0" smtClean="0"/>
                  <a:t>kernels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is also a </a:t>
                </a:r>
                <a:r>
                  <a:rPr lang="en-IN" sz="2800" dirty="0"/>
                  <a:t>Mercer </a:t>
                </a:r>
                <a:r>
                  <a:rPr lang="en-US" sz="2800" dirty="0"/>
                  <a:t>kernel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sz="2800" dirty="0"/>
                  <a:t/>
                </a:r>
                <a:br>
                  <a:rPr lang="en-IN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is also a nice kernel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sz="28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sz="2800" b="1" i="1" smtClean="0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sz="2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800" dirty="0" smtClean="0"/>
                  <a:t> gives a normalized kernel</a:t>
                </a:r>
                <a:endParaRPr lang="en-US" sz="2800" dirty="0"/>
              </a:p>
              <a:p>
                <a:r>
                  <a:rPr lang="en-IN" b="1" dirty="0">
                    <a:solidFill>
                      <a:schemeClr val="tx1"/>
                    </a:solidFill>
                    <a:latin typeface="+mj-lt"/>
                  </a:rPr>
                  <a:t>Method 2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find </a:t>
                </a:r>
                <a:r>
                  <a:rPr lang="en-IN" dirty="0"/>
                  <a:t>a new </a:t>
                </a:r>
                <a:r>
                  <a:rPr lang="en-IN" dirty="0" smtClean="0"/>
                  <a:t>feature rep. for data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use</a:t>
                </a:r>
                <a:r>
                  <a:rPr lang="en-IN" dirty="0"/>
                  <a:t/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IN" b="1" dirty="0">
                    <a:solidFill>
                      <a:schemeClr val="tx1"/>
                    </a:solidFill>
                    <a:latin typeface="+mj-lt"/>
                  </a:rPr>
                  <a:t>Method 3</a:t>
                </a:r>
                <a:r>
                  <a:rPr lang="en-IN" dirty="0">
                    <a:solidFill>
                      <a:schemeClr val="tx1"/>
                    </a:solidFill>
                    <a:latin typeface="+mj-lt"/>
                  </a:rPr>
                  <a:t>: mix </a:t>
                </a:r>
                <a:r>
                  <a:rPr lang="en-IN" dirty="0"/>
                  <a:t>and </a:t>
                </a:r>
                <a:r>
                  <a:rPr lang="en-IN" dirty="0" smtClean="0"/>
                  <a:t>match. Take </a:t>
                </a:r>
                <a:r>
                  <a:rPr lang="en-IN" dirty="0"/>
                  <a:t>new data </a:t>
                </a:r>
                <a:r>
                  <a:rPr lang="en-IN" dirty="0" smtClean="0"/>
                  <a:t>rep.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and an old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lang="en-IN" dirty="0"/>
                  <a:t/>
                </a:r>
                <a:br>
                  <a:rPr lang="en-I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newer</m:t>
                        </m:r>
                      </m:sub>
                    </m:sSub>
                    <m:d>
                      <m:d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i="1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1998555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492341" y="2069086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gives very large values (in magnitude), some algorithms may suffer. The normalized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will always give values between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41" y="2069086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l="-12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105" y="173620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1949950" y="173619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The normalized kernel actually normalizes the feature map as well. Verify that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then a map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where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IN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f>
                        <m:fPr>
                          <m:ctrlP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1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IN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IN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1" i="0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b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950" y="173619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blipFill>
                <a:blip r:embed="rId5"/>
                <a:stretch>
                  <a:fillRect l="-850" t="-36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7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These are learning techniques that involve non-linear models</a:t>
            </a:r>
          </a:p>
          <a:p>
            <a:pPr lvl="2"/>
            <a:r>
              <a:rPr lang="en-IN" dirty="0" smtClean="0"/>
              <a:t>Classifiers with non-linear decision boundaries</a:t>
            </a:r>
          </a:p>
          <a:p>
            <a:pPr lvl="2"/>
            <a:r>
              <a:rPr lang="en-IN" dirty="0" err="1" smtClean="0"/>
              <a:t>Regressors</a:t>
            </a:r>
            <a:r>
              <a:rPr lang="en-IN" dirty="0" smtClean="0"/>
              <a:t> that predicts the label using non-linear functions</a:t>
            </a:r>
          </a:p>
          <a:p>
            <a:pPr lvl="2"/>
            <a:r>
              <a:rPr lang="en-IN" dirty="0" smtClean="0"/>
              <a:t>Dim-</a:t>
            </a:r>
            <a:r>
              <a:rPr lang="en-IN" dirty="0" err="1" smtClean="0"/>
              <a:t>redn</a:t>
            </a:r>
            <a:r>
              <a:rPr lang="en-IN" dirty="0" smtClean="0"/>
              <a:t> that reveal if data was lying on a low-dim curved surface</a:t>
            </a:r>
          </a:p>
          <a:p>
            <a:r>
              <a:rPr lang="en-IN" dirty="0" smtClean="0"/>
              <a:t>We have actually seen a few non-linear learning techniques already</a:t>
            </a:r>
          </a:p>
          <a:p>
            <a:pPr lvl="2"/>
            <a:r>
              <a:rPr lang="en-IN" dirty="0" err="1" smtClean="0"/>
              <a:t>kNN</a:t>
            </a:r>
            <a:r>
              <a:rPr lang="en-IN" dirty="0" smtClean="0"/>
              <a:t>, learning with multiple prototypes are all capable of learning non-linear decision boundaries, non-linear functions </a:t>
            </a:r>
            <a:r>
              <a:rPr lang="en-IN" dirty="0" err="1" smtClean="0"/>
              <a:t>etc</a:t>
            </a:r>
            <a:endParaRPr lang="en-IN" dirty="0" smtClean="0"/>
          </a:p>
          <a:p>
            <a:pPr lvl="2"/>
            <a:r>
              <a:rPr lang="en-IN" dirty="0" smtClean="0"/>
              <a:t>Also saw generalized linear models in the last class</a:t>
            </a:r>
          </a:p>
          <a:p>
            <a:pPr lvl="2"/>
            <a:r>
              <a:rPr lang="en-IN" dirty="0" smtClean="0"/>
              <a:t>These are nice and valuable but much more powerful methods exist</a:t>
            </a:r>
          </a:p>
          <a:p>
            <a:pPr lvl="2"/>
            <a:r>
              <a:rPr lang="en-IN" dirty="0" smtClean="0"/>
              <a:t>Will study two such methods – kernel learning and deep learning</a:t>
            </a:r>
          </a:p>
          <a:p>
            <a:r>
              <a:rPr lang="en-IN" dirty="0" smtClean="0"/>
              <a:t>Start with kernel learning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kNN</a:t>
            </a:r>
            <a:r>
              <a:rPr lang="en-IN" dirty="0" smtClean="0"/>
              <a:t> with Kernels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967270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All that is needed to execute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is compute Euclidean distances</a:t>
                </a:r>
              </a:p>
              <a:p>
                <a:pPr lvl="2"/>
                <a:r>
                  <a:rPr lang="en-IN" dirty="0" smtClean="0"/>
                  <a:t>If working with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with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, need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is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just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fancy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b="0" i="1" dirty="0" smtClean="0"/>
                      <m:t>notation</m:t>
                    </m:r>
                    <m:r>
                      <m:rPr>
                        <m:nor/>
                      </m:rPr>
                      <a:rPr lang="en-IN" b="0" i="1" dirty="0" smtClean="0"/>
                      <m:t> </m:t>
                    </m:r>
                    <m:r>
                      <m:rPr>
                        <m:nor/>
                      </m:rPr>
                      <a:rPr lang="en-IN" b="0" i="1" dirty="0" smtClean="0"/>
                      <m:t>for</m:t>
                    </m:r>
                    <m:r>
                      <m:rPr>
                        <m:nor/>
                      </m:rPr>
                      <a:rPr lang="en-IN" b="0" i="1" dirty="0" smtClean="0"/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in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a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Hilbert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space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i="0" dirty="0">
                  <a:sym typeface="Wingdings" panose="05000000000000000000" pitchFamily="2" charset="2"/>
                </a:endParaRPr>
              </a:p>
              <a:p>
                <a:pPr marL="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1" i="0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I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</m:oMath>
                  </m:oMathPara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distances in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can be computed without computing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first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IN" b="1" dirty="0" smtClean="0">
                    <a:sym typeface="Wingdings" panose="05000000000000000000" pitchFamily="2" charset="2"/>
                  </a:rPr>
                  <a:t>1NN</a:t>
                </a:r>
                <a:r>
                  <a:rPr lang="en-IN" dirty="0" smtClean="0">
                    <a:sym typeface="Wingdings" panose="05000000000000000000" pitchFamily="2" charset="2"/>
                  </a:rPr>
                  <a:t>: Given training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=1,…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/>
                  <a:t> and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US" dirty="0" smtClean="0"/>
                  <a:t>Find closest neighbor</a:t>
                </a:r>
                <a:r>
                  <a:rPr lang="en-US" dirty="0"/>
                  <a:t>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 which is the same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 and predict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IN" dirty="0" smtClean="0"/>
                  <a:t> as the label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if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 smtClean="0"/>
                  <a:t> then this finds most “similar” point i.e.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US" dirty="0" smtClean="0"/>
                  <a:t>Similarly we can execute </a:t>
                </a:r>
                <a:r>
                  <a:rPr lang="en-US" dirty="0" err="1" smtClean="0"/>
                  <a:t>kNN</a:t>
                </a:r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dirty="0" smtClean="0"/>
                  <a:t> as well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967270"/>
              </a:xfrm>
              <a:blipFill>
                <a:blip r:embed="rId2"/>
                <a:stretch>
                  <a:fillRect l="-562" t="-24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609776" y="36191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1492341" y="106722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This is a recurring theme in kernel learning. </a:t>
                </a:r>
                <a:r>
                  <a:rPr lang="en-IN" sz="2400" b="1" dirty="0" smtClean="0">
                    <a:solidFill>
                      <a:schemeClr val="tx1"/>
                    </a:solidFill>
                  </a:rPr>
                  <a:t>Never ever compute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Instead, express all operations in the ML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algo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terms of inner product computations which are then expressible as kernel computations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41" y="106722"/>
                <a:ext cx="9077967" cy="1086649"/>
              </a:xfrm>
              <a:prstGeom prst="wedgeRectCallout">
                <a:avLst>
                  <a:gd name="adj1" fmla="val 57098"/>
                  <a:gd name="adj2" fmla="val 51263"/>
                </a:avLst>
              </a:prstGeom>
              <a:blipFill>
                <a:blip r:embed="rId3"/>
                <a:stretch>
                  <a:fillRect t="-7487" b="-1336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063" y="1429477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3852808" y="1413974"/>
                <a:ext cx="6451757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Indeed, computing 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usually takes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if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but computing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may take much longer e.g. for Gaussian kernel it will take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j-lt"/>
                  </a:rPr>
                  <a:t> time </a:t>
                </a: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08" y="1413974"/>
                <a:ext cx="6451757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blipFill>
                <a:blip r:embed="rId5"/>
                <a:stretch>
                  <a:fillRect l="-938" b="-55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2513" y="1176091"/>
                <a:ext cx="11021960" cy="473693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KNN (K = 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and store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Find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nearest 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neighbour</a:t>
                </a:r>
                <a:r>
                  <a:rPr lang="en-IN" sz="2800" i="1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8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1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800" b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prstClr val="black">
                                                <a:lumMod val="85000"/>
                                                <a:lumOff val="15000"/>
                                              </a:prst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2800" b="1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sz="2800" b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i="1">
                                                <a:solidFill>
                                                  <a:prstClr val="black">
                                                    <a:lumMod val="85000"/>
                                                    <a:lumOff val="15000"/>
                                                  </a:prst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ℋ</m:t>
                                </m:r>
                              </m:sub>
                              <m:sup>
                                <m: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  <m:r>
                      <a:rPr lang="en-IN" sz="2800" b="0" i="1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r>
                              <a:rPr lang="en-IN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8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8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</a:t>
                </a:r>
                <a:r>
                  <a:rPr lang="en-IN" sz="3200" i="1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sSup>
                          <m:sSup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13" y="1176091"/>
                <a:ext cx="11021960" cy="4736938"/>
              </a:xfrm>
              <a:prstGeom prst="rect">
                <a:avLst/>
              </a:prstGeom>
              <a:blipFill>
                <a:blip r:embed="rId6"/>
                <a:stretch>
                  <a:fillRect l="-1268" t="-1660" b="-3065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5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uiExpand="1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LwP</a:t>
            </a:r>
            <a:r>
              <a:rPr lang="en-US" dirty="0" smtClean="0"/>
              <a:t> with Kernels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>
                    <a:sym typeface="Wingdings" panose="05000000000000000000" pitchFamily="2" charset="2"/>
                  </a:rPr>
                  <a:t>Given train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IN" dirty="0" smtClean="0"/>
                  <a:t>, we earlier found prototypes	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/>
                  <a:t> and used them to predict on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If using 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 smtClean="0"/>
                  <a:t> with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 smtClean="0"/>
                  <a:t>, we should now compute new prototypes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and predict using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0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Need </a:t>
                </a:r>
                <a:r>
                  <a:rPr lang="en-US" dirty="0"/>
                  <a:t>to be </a:t>
                </a:r>
                <a:r>
                  <a:rPr lang="en-US" dirty="0" smtClean="0"/>
                  <a:t>careful now </a:t>
                </a:r>
                <a:r>
                  <a:rPr lang="en-US" dirty="0"/>
                  <a:t>– cannot compute </a:t>
                </a:r>
                <a:r>
                  <a:rPr lang="en-US" dirty="0" smtClean="0"/>
                  <a:t>these new prototypes explicitly</a:t>
                </a:r>
              </a:p>
              <a:p>
                <a:pPr lvl="2"/>
                <a:r>
                  <a:rPr lang="en-US" dirty="0" smtClean="0"/>
                  <a:t>Instead, as before, we reduce the above to kernel computations instead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</m:acc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The first term is simply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, second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, third term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9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m:rPr>
                                <m:brk m:alnAt="9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 smtClean="0"/>
                  <a:t> which can be pre-calculated at train time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1803" r="-1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09776" y="36191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ular Callout 10"/>
          <p:cNvSpPr/>
          <p:nvPr/>
        </p:nvSpPr>
        <p:spPr>
          <a:xfrm>
            <a:off x="1397285" y="106722"/>
            <a:ext cx="9173023" cy="1168398"/>
          </a:xfrm>
          <a:prstGeom prst="wedgeRectCallout">
            <a:avLst>
              <a:gd name="adj1" fmla="val 58088"/>
              <a:gd name="adj2" fmla="val 4510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Observe that in </a:t>
            </a:r>
            <a:r>
              <a:rPr lang="en-US" sz="2400" dirty="0" err="1" smtClean="0">
                <a:solidFill>
                  <a:schemeClr val="tx1"/>
                </a:solidFill>
                <a:latin typeface="+mj-lt"/>
              </a:rPr>
              <a:t>LwP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with kernels, we now have to store entire training data whereas earlier we just had to store two prototypes. This is common in kernel learning – larger model sizes and longer prediction times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177" y="1484893"/>
            <a:ext cx="1731319" cy="1731319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5249616" y="1469390"/>
            <a:ext cx="5211063" cy="1294272"/>
          </a:xfrm>
          <a:prstGeom prst="wedgeRectCallout">
            <a:avLst>
              <a:gd name="adj1" fmla="val 60227"/>
              <a:gd name="adj2" fmla="val 4078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There are ways in which kernel methods can be sped up and model sizes reduced. Will see those techniques later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0060" y="1176091"/>
                <a:ext cx="11261170" cy="52187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LWP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and store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Find distance to positive prototype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200" b="1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3200" dirty="0"/>
                  <a:t> </a:t>
                </a:r>
                <a:r>
                  <a:rPr lang="en-IN" sz="3200" dirty="0">
                    <a:latin typeface="+mj-lt"/>
                  </a:rPr>
                  <a:t>where</a:t>
                </a:r>
                <a:r>
                  <a:rPr lang="en-IN" sz="3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32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</m:acc>
                      </m:e>
                      <m: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US" sz="320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US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using the shortcut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b="1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1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b="1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den>
                    </m:f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24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N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IN" sz="24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9"/>
                                  </m:rPr>
                                  <a:rPr lang="en-US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m:rPr>
                                <m:brk m:alnAt="9"/>
                              </m:rP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/>
                          <m:e>
                            <m:r>
                              <a:rPr lang="en-IN" sz="24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24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24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24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sz="32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320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200" b="1">
                                            <a:latin typeface="Cambria Math" panose="02040503050406030204" pitchFamily="18" charset="0"/>
                                          </a:rPr>
                                          <m:t>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32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  <m:sub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60" y="1176091"/>
                <a:ext cx="11261170" cy="5218736"/>
              </a:xfrm>
              <a:prstGeom prst="rect">
                <a:avLst/>
              </a:prstGeom>
              <a:blipFill>
                <a:blip r:embed="rId4"/>
                <a:stretch>
                  <a:fillRect l="-1295" t="-1508" b="-1508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244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uiExpand="1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Kernel Trick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An algorithmically effective way of using linear models on non-</a:t>
                </a:r>
                <a:r>
                  <a:rPr lang="en-IN" dirty="0" err="1" smtClean="0"/>
                  <a:t>lin</a:t>
                </a:r>
                <a:r>
                  <a:rPr lang="en-IN" dirty="0" smtClean="0"/>
                  <a:t> maps</a:t>
                </a:r>
                <a:endParaRPr lang="en-IN" dirty="0"/>
              </a:p>
              <a:p>
                <a:pPr lvl="2"/>
                <a:r>
                  <a:rPr lang="en-IN" dirty="0" smtClean="0"/>
                  <a:t>Every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is associated with a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usually (very) non-linear and (very) high dimensional i.e. good candidate for our overall goal of using linear models over non-linear maps</a:t>
                </a:r>
              </a:p>
              <a:p>
                <a:r>
                  <a:rPr lang="en-IN" dirty="0" smtClean="0"/>
                  <a:t>Peculiar property of several ML </a:t>
                </a:r>
                <a:r>
                  <a:rPr lang="en-IN" dirty="0" err="1" smtClean="0"/>
                  <a:t>algos</a:t>
                </a:r>
                <a:endParaRPr lang="en-IN" dirty="0"/>
              </a:p>
              <a:p>
                <a:pPr lvl="2"/>
                <a:r>
                  <a:rPr lang="en-IN" dirty="0" smtClean="0"/>
                  <a:t>So far we have seen ML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work with feature vectors of train/test points</a:t>
                </a:r>
              </a:p>
              <a:p>
                <a:pPr lvl="2"/>
                <a:r>
                  <a:rPr lang="en-IN" dirty="0" smtClean="0"/>
                  <a:t>However, many of them work even if feature vectors are not provided directly but instead pairwise dot/inner products b/w feature vectors is provided!</a:t>
                </a:r>
              </a:p>
              <a:p>
                <a:pPr lvl="3"/>
                <a:r>
                  <a:rPr lang="en-IN" dirty="0" smtClean="0"/>
                  <a:t>For training, pairwise dot products between train points needed</a:t>
                </a:r>
              </a:p>
              <a:p>
                <a:pPr lvl="3"/>
                <a:r>
                  <a:rPr lang="en-IN" dirty="0" smtClean="0"/>
                  <a:t>For testing, dot products between the test point and all train points needed</a:t>
                </a:r>
              </a:p>
              <a:p>
                <a:pPr lvl="2"/>
                <a:r>
                  <a:rPr lang="en-IN" dirty="0" smtClean="0"/>
                  <a:t>Thus, we can say we want to work with high-dim feature vectors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and when the 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asks us for dot products, give it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</a:t>
                </a:r>
              </a:p>
              <a:p>
                <a:pPr lvl="3"/>
                <a:r>
                  <a:rPr lang="en-IN" dirty="0" smtClean="0">
                    <a:sym typeface="Wingdings" panose="05000000000000000000" pitchFamily="2" charset="2"/>
                  </a:rPr>
                  <a:t>Would get same result as working directly with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i="0" dirty="0" smtClean="0"/>
                  <a:t> but without having to 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03" y="1413974"/>
            <a:ext cx="1740695" cy="1740695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267182" y="1413973"/>
            <a:ext cx="7373349" cy="1644907"/>
          </a:xfrm>
          <a:prstGeom prst="wedgeRectCallout">
            <a:avLst>
              <a:gd name="adj1" fmla="val 56909"/>
              <a:gd name="adj2" fmla="val 2418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peculiar property is often called </a:t>
            </a:r>
            <a:r>
              <a:rPr lang="en-IN" sz="2400" i="1" dirty="0" err="1" smtClean="0">
                <a:solidFill>
                  <a:schemeClr val="tx1"/>
                </a:solidFill>
                <a:latin typeface="+mj-lt"/>
              </a:rPr>
              <a:t>kernelizability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 An ML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is said to be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kernelizable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if we can show that it works identically if, instead of feature vectors, we supply pairwise train-train and test-train dot products of feature vectors</a:t>
            </a:r>
            <a:endParaRPr lang="en-IN" sz="2400" b="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1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334242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6359703" y="3318739"/>
                <a:ext cx="4058478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Lets see what happens if we execute the SVM after applying a (nonlinear) feature map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703" y="3318739"/>
                <a:ext cx="4058478" cy="1294272"/>
              </a:xfrm>
              <a:prstGeom prst="wedgeRectCallout">
                <a:avLst>
                  <a:gd name="adj1" fmla="val 60227"/>
                  <a:gd name="adj2" fmla="val 40787"/>
                </a:avLst>
              </a:prstGeom>
              <a:blipFill>
                <a:blip r:embed="rId5"/>
                <a:stretch>
                  <a:fillRect l="-945" b="-502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305438" y="1956890"/>
                <a:ext cx="1817101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5438" y="1956890"/>
                <a:ext cx="1817101" cy="439736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679" y="3334242"/>
            <a:ext cx="1731319" cy="17313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6626831" y="3318739"/>
                <a:ext cx="3791350" cy="1006681"/>
              </a:xfrm>
              <a:prstGeom prst="wedgeRectCallout">
                <a:avLst>
                  <a:gd name="adj1" fmla="val 60227"/>
                  <a:gd name="adj2" fmla="val 5405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that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then the model itself is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831" y="3318739"/>
                <a:ext cx="3791350" cy="1006681"/>
              </a:xfrm>
              <a:prstGeom prst="wedgeRectCallout">
                <a:avLst>
                  <a:gd name="adj1" fmla="val 60227"/>
                  <a:gd name="adj2" fmla="val 54055"/>
                </a:avLst>
              </a:prstGeom>
              <a:blipFill>
                <a:blip r:embed="rId6"/>
                <a:stretch>
                  <a:fillRect l="-115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10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SVM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Primal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≥1−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Solving the primal is infeasible</a:t>
                </a:r>
              </a:p>
              <a:p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IN" dirty="0" smtClean="0"/>
                  <a:t> a single SGD step would take infinitely long </a:t>
                </a:r>
                <a:r>
                  <a:rPr lang="en-IN" dirty="0" smtClean="0">
                    <a:sym typeface="Wingdings" panose="05000000000000000000" pitchFamily="2" charset="2"/>
                  </a:rPr>
                  <a:t></a:t>
                </a:r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53352" y="1866372"/>
                <a:ext cx="5754256" cy="4991627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Dual formulation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IN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 smtClean="0"/>
                  <a:t>Computing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usually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even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e>
                    </m:func>
                  </m:oMath>
                </a14:m>
                <a:r>
                  <a:rPr lang="en-IN" dirty="0" smtClean="0"/>
                  <a:t> e.g. Gaussian kernel</a:t>
                </a:r>
              </a:p>
              <a:p>
                <a:r>
                  <a:rPr lang="en-IN" dirty="0" smtClean="0"/>
                  <a:t>Can still solve this problem using SDCA</a:t>
                </a:r>
              </a:p>
              <a:p>
                <a:r>
                  <a:rPr lang="en-IN" dirty="0" smtClean="0"/>
                  <a:t>Each step of SDCA still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time apart from time to compute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r>
                  <a:rPr lang="en-IN" dirty="0" smtClean="0"/>
                  <a:t>If time taken to compute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added then each SDCA takes about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time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909187" y="1898745"/>
                <a:ext cx="6282811" cy="4959254"/>
              </a:xfrm>
              <a:blipFill>
                <a:blip r:embed="rId3"/>
                <a:stretch>
                  <a:fillRect l="-485" r="-2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0640598" y="36191"/>
            <a:ext cx="1468606" cy="1238929"/>
            <a:chOff x="12383748" y="1219011"/>
            <a:chExt cx="1862104" cy="1570887"/>
          </a:xfrm>
        </p:grpSpPr>
        <p:sp>
          <p:nvSpPr>
            <p:cNvPr id="23" name="Freeform 2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2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ular Callout 27"/>
              <p:cNvSpPr/>
              <p:nvPr/>
            </p:nvSpPr>
            <p:spPr>
              <a:xfrm>
                <a:off x="1273996" y="106722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Finding/storing the model explicitly is not feasible even if we solve the dual problem perfectly since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</m:d>
                      </m:e>
                    </m:func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96" y="106722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blipFill>
                <a:blip r:embed="rId4"/>
                <a:stretch>
                  <a:fillRect l="-66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303" y="1413974"/>
            <a:ext cx="1740695" cy="1740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ular Callout 29"/>
              <p:cNvSpPr/>
              <p:nvPr/>
            </p:nvSpPr>
            <p:spPr>
              <a:xfrm>
                <a:off x="1950148" y="1413973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 instead we can store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values (only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of them). At test time,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, we can predict using</a:t>
                </a:r>
                <a:b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d>
                        <m:dPr>
                          <m:begChr m:val="⟨"/>
                          <m:endChr m:val="⟩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b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0" name="Rectangular Callout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148" y="1413973"/>
                <a:ext cx="8690383" cy="1644907"/>
              </a:xfrm>
              <a:prstGeom prst="wedgeRectCallout">
                <a:avLst>
                  <a:gd name="adj1" fmla="val 56909"/>
                  <a:gd name="adj2" fmla="val 24184"/>
                </a:avLst>
              </a:prstGeom>
              <a:blipFill>
                <a:blip r:embed="rId6"/>
                <a:stretch>
                  <a:fillRect l="-85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99" y="3361229"/>
            <a:ext cx="1731899" cy="1731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ular Callout 31"/>
              <p:cNvSpPr/>
              <p:nvPr/>
            </p:nvSpPr>
            <p:spPr>
              <a:xfrm>
                <a:off x="433138" y="3361229"/>
                <a:ext cx="9923714" cy="2176719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that if the test data point is very similar to one of the training points i.e.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is large, then that label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influences the prediction much more. If we think this way, kernel SVM almost looks like a “soft” form of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kNN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If there are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support vectors, then prediction requires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kernel computations i.e. roughly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since each kernel computation takes roughly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8" y="3361229"/>
                <a:ext cx="9923714" cy="2176719"/>
              </a:xfrm>
              <a:prstGeom prst="wedgeRectCallout">
                <a:avLst>
                  <a:gd name="adj1" fmla="val 56098"/>
                  <a:gd name="adj2" fmla="val 13052"/>
                </a:avLst>
              </a:prstGeom>
              <a:blipFill>
                <a:blip r:embed="rId8"/>
                <a:stretch>
                  <a:fillRect b="-110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85" y="5143456"/>
            <a:ext cx="1731319" cy="1731319"/>
          </a:xfrm>
          <a:prstGeom prst="rect">
            <a:avLst/>
          </a:prstGeom>
        </p:spPr>
      </p:pic>
      <p:sp>
        <p:nvSpPr>
          <p:cNvPr id="34" name="Rectangular Callout 33"/>
          <p:cNvSpPr/>
          <p:nvPr/>
        </p:nvSpPr>
        <p:spPr>
          <a:xfrm>
            <a:off x="433138" y="5694633"/>
            <a:ext cx="9533509" cy="1006681"/>
          </a:xfrm>
          <a:prstGeom prst="wedgeRectCallout">
            <a:avLst>
              <a:gd name="adj1" fmla="val 58395"/>
              <a:gd name="adj2" fmla="val 914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Training is more expensive, model size is larger, prediction time is more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for kernel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SVM than was for linear SVM – very typical of non-linear models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2085" y="1176091"/>
                <a:ext cx="11631561" cy="540224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SVM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Choose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kernel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with map </a:t>
                </a:r>
                <a14:m>
                  <m:oMath xmlns:m="http://schemas.openxmlformats.org/officeDocument/2006/math"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3200" b="1" i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Training: r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eceive train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</m:sSub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Solve </a:t>
                </a: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dual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problem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sz="32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sz="3200" i="1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IN" sz="320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sz="3200" i="1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sz="320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sz="3200" i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3200" b="1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sz="3200">
                                        <a:solidFill>
                                          <a:prstClr val="black">
                                            <a:lumMod val="85000"/>
                                            <a:lumOff val="15000"/>
                                          </a:prst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Implicitly store </a:t>
                </a:r>
                <a14:m>
                  <m:oMath xmlns:m="http://schemas.openxmlformats.org/officeDocument/2006/math">
                    <m:r>
                      <a:rPr lang="en-IN" sz="3200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32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sz="32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sz="3200" dirty="0"/>
                  <a:t> </a:t>
                </a:r>
                <a:r>
                  <a:rPr lang="en-IN" sz="3200" dirty="0" smtClean="0">
                    <a:latin typeface="+mj-lt"/>
                  </a:rPr>
                  <a:t>by storing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3200" dirty="0" smtClean="0">
                    <a:latin typeface="+mj-lt"/>
                  </a:rPr>
                  <a:t> for all support vectors i.e.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320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Prediction: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Receive </a:t>
                </a:r>
                <a:r>
                  <a:rPr lang="en-IN" sz="32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i="1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i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sz="32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  <m:r>
                          <a:rPr lang="en-IN" sz="320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85" y="1176091"/>
                <a:ext cx="11631561" cy="5402248"/>
              </a:xfrm>
              <a:prstGeom prst="rect">
                <a:avLst/>
              </a:prstGeom>
              <a:blipFill>
                <a:blip r:embed="rId10"/>
                <a:stretch>
                  <a:fillRect l="-1254" t="-1457" b="-56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5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  <p:bldP spid="28" grpId="0" uiExpand="1" animBg="1"/>
      <p:bldP spid="30" grpId="0" animBg="1"/>
      <p:bldP spid="32" grpId="0" animBg="1"/>
      <p:bldP spid="34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Kernels and Kernels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seriouseats.com, sharkhammershark.wordpress.com, wikipedia.com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58588" y="1006075"/>
            <a:ext cx="3157728" cy="2854705"/>
            <a:chOff x="358588" y="1006075"/>
            <a:chExt cx="3157728" cy="28547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8" y="1006075"/>
              <a:ext cx="3157728" cy="236829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8588" y="3337560"/>
              <a:ext cx="3143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Kernels of corn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89848" y="2978425"/>
            <a:ext cx="3143564" cy="3377925"/>
            <a:chOff x="4549100" y="1006075"/>
            <a:chExt cx="3143564" cy="33779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364" y="1006075"/>
              <a:ext cx="2607036" cy="28547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49100" y="3860780"/>
              <a:ext cx="3143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OS Kernel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58369" y="1006075"/>
            <a:ext cx="5775043" cy="1282211"/>
            <a:chOff x="6108221" y="1107940"/>
            <a:chExt cx="5775043" cy="1282211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370" y="1107940"/>
              <a:ext cx="4224746" cy="75899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108221" y="1866931"/>
              <a:ext cx="5775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  <a:ea typeface="Microsoft YaHei UI" panose="020B0503020204020204" pitchFamily="34" charset="-122"/>
                </a:rPr>
                <a:t>Kernel of linear transformation</a:t>
              </a:r>
              <a:endParaRPr lang="en-US" sz="2800" dirty="0">
                <a:latin typeface="+mj-lt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8588" y="4135902"/>
            <a:ext cx="5754462" cy="2040322"/>
            <a:chOff x="303907" y="4033307"/>
            <a:chExt cx="5754462" cy="204032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88" y="4033307"/>
              <a:ext cx="1517102" cy="151710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267" y="4033307"/>
              <a:ext cx="1517102" cy="151710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3907" y="5550409"/>
              <a:ext cx="5754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Convolution kernels (masks)</a:t>
              </a:r>
              <a:endParaRPr lang="en-US" sz="28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298650" y="4175984"/>
                  <a:ext cx="1819656" cy="12317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650" y="4175984"/>
                  <a:ext cx="1819656" cy="123174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5719" r="-11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36" y="2468412"/>
            <a:ext cx="4092150" cy="1264985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636494" y="875264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8967754" y="3021071"/>
            <a:ext cx="2587752" cy="2587752"/>
          </a:xfrm>
          <a:prstGeom prst="mathMultiply">
            <a:avLst>
              <a:gd name="adj1" fmla="val 72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861914" y="2071967"/>
            <a:ext cx="15885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 smtClean="0">
                <a:solidFill>
                  <a:srgbClr val="2ECC71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13800" b="1" dirty="0">
              <a:solidFill>
                <a:srgbClr val="2ECC71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8500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Ridge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Given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, RR solution is simply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Is ridge-regression </a:t>
                </a:r>
                <a:r>
                  <a:rPr lang="en-IN" dirty="0" err="1" smtClean="0"/>
                  <a:t>kernelizable</a:t>
                </a:r>
                <a:r>
                  <a:rPr lang="en-IN" dirty="0" smtClean="0"/>
                  <a:t>? Does not seem so at first</a:t>
                </a:r>
              </a:p>
              <a:p>
                <a:pPr lvl="2"/>
                <a:r>
                  <a:rPr lang="en-IN" dirty="0" smtClean="0"/>
                  <a:t>In fact, it is – by using the dual problem of ridge regression</a:t>
                </a:r>
              </a:p>
              <a:p>
                <a:r>
                  <a:rPr lang="en-IN" b="1" dirty="0" smtClean="0"/>
                  <a:t>Deriving the dual for RR</a:t>
                </a:r>
                <a:r>
                  <a:rPr lang="en-IN" dirty="0" smtClean="0"/>
                  <a:t>: RR solves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Dual requires constraints – none here so lets deliberately introduce some!</a:t>
                </a:r>
              </a:p>
              <a:p>
                <a:pPr lvl="2"/>
                <a:r>
                  <a:rPr lang="en-IN" dirty="0" smtClean="0"/>
                  <a:t>New (but equivalent) formulation: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err="1" smtClean="0"/>
                  <a:t>Lagrangian</a:t>
                </a:r>
                <a:r>
                  <a:rPr lang="en-IN" dirty="0" smtClean="0"/>
                  <a:t> becomes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Applying first order optimality gives us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Dual becomes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begChr m:val="⟨"/>
                                <m:endChr m:val="⟩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9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1120559"/>
            <a:ext cx="1822919" cy="1822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041945" y="1120558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To handle equality constraints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IN" sz="2400" dirty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Method 1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: convert to a pair of inequality constraints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  <a:latin typeface="+mj-lt"/>
                </a:endParaRP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Method 2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: use a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Lagrangian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variable that has no constraints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45" y="1120558"/>
                <a:ext cx="9327134" cy="1168398"/>
              </a:xfrm>
              <a:prstGeom prst="wedgeRectCallout">
                <a:avLst>
                  <a:gd name="adj1" fmla="val 58088"/>
                  <a:gd name="adj2" fmla="val 45108"/>
                </a:avLst>
              </a:prstGeom>
              <a:blipFill>
                <a:blip r:embed="rId4"/>
                <a:stretch>
                  <a:fillRect l="-783" t="-3553" b="-1116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59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Ridge Regression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 smtClean="0"/>
                  <a:t>Thus, </a:t>
                </a:r>
                <a:r>
                  <a:rPr lang="en-IN" dirty="0" smtClean="0"/>
                  <a:t>RR does have a dual problem (that makes it </a:t>
                </a:r>
                <a:r>
                  <a:rPr lang="en-IN" dirty="0" err="1" smtClean="0"/>
                  <a:t>kernelizable</a:t>
                </a:r>
                <a:r>
                  <a:rPr lang="en-IN" dirty="0" smtClean="0"/>
                  <a:t> too)</a:t>
                </a:r>
                <a:endParaRPr lang="en-IN" dirty="0"/>
              </a:p>
              <a:p>
                <a:pPr lvl="2"/>
                <a:r>
                  <a:rPr lang="en-IN" dirty="0" smtClean="0"/>
                  <a:t>Solve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IN" i="1">
                            <a:latin typeface="Cambria Math" panose="02040503050406030204" pitchFamily="18" charset="0"/>
                          </a:rPr>
                          <m:t>⋅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d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Model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cannot be stored explicitly</a:t>
                </a:r>
              </a:p>
              <a:p>
                <a:pPr lvl="2"/>
                <a:r>
                  <a:rPr lang="en-IN" dirty="0" smtClean="0"/>
                  <a:t>Given a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IN" dirty="0" smtClean="0"/>
                  <a:t>, predict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</m:ac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Some simplifications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denote the “</a:t>
                </a:r>
                <a:r>
                  <a:rPr lang="en-IN" i="0" dirty="0" smtClean="0"/>
                  <a:t>Gram matrix”</a:t>
                </a:r>
                <a:r>
                  <a:rPr lang="en-IN" dirty="0" smtClean="0"/>
                  <a:t> of the training points</a:t>
                </a:r>
              </a:p>
              <a:p>
                <a:pPr lvl="2"/>
                <a:r>
                  <a:rPr lang="en-IN" dirty="0" smtClean="0"/>
                  <a:t>Dual </a:t>
                </a:r>
                <a:r>
                  <a:rPr lang="en-IN" dirty="0"/>
                  <a:t>of kernel RR can be rewritten as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IN" b="1"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Solution available in closed 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Requires inverting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matrix (linear RR required inverting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matrix)</a:t>
                </a:r>
              </a:p>
              <a:p>
                <a:pPr lvl="3"/>
                <a:r>
                  <a:rPr lang="en-IN" dirty="0" smtClean="0"/>
                  <a:t>As before, kernel RR requires more train time, test time and larger model size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8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1109609" y="265107"/>
                <a:ext cx="9259469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however, that we can use this dual trick to solve RR even in the linear case when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Solving linear RR in primal requires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(to invert 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matrix) whereas solving linear RR in dual requires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</a:t>
                </a:r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(to invert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an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 Light" panose="020F0302020204030204"/>
                  </a:rPr>
                  <a:t> matrix)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Thus,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, dual solution is cheaper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609" y="265107"/>
                <a:ext cx="9259469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blipFill>
                <a:blip r:embed="rId4"/>
                <a:stretch>
                  <a:fillRect l="-724" t="-3137" b="-902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7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uiExpan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Clustering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Should be relatively simple given our experience with kernel 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, </a:t>
                </a:r>
                <a:r>
                  <a:rPr lang="en-IN" dirty="0" err="1" smtClean="0"/>
                  <a:t>kNN</a:t>
                </a:r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>All we need to do is </a:t>
                </a:r>
                <a:r>
                  <a:rPr lang="en-IN" dirty="0" err="1" smtClean="0"/>
                  <a:t>kernelize</a:t>
                </a:r>
                <a:r>
                  <a:rPr lang="en-IN" dirty="0" smtClean="0"/>
                  <a:t> the distance computations and keep track of the cluster </a:t>
                </a:r>
                <a:r>
                  <a:rPr lang="en-IN" dirty="0" err="1" smtClean="0"/>
                  <a:t>centers</a:t>
                </a:r>
                <a:r>
                  <a:rPr lang="en-IN" dirty="0" smtClean="0"/>
                  <a:t> implicitly since 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890" b="-4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6153" y="1632362"/>
                <a:ext cx="10694727" cy="384829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K-MEANS/LLOYD’S ALGORITHM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centroids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=1,…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b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3200" b="0" dirty="0" smtClean="0">
                    <a:latin typeface="Nexa Book" panose="02000000000000000000" pitchFamily="2" charset="0"/>
                  </a:rPr>
                  <a:t>, </a:t>
                </a:r>
                <a:r>
                  <a:rPr lang="en-IN" sz="3200" b="0" dirty="0" smtClean="0">
                    <a:latin typeface="+mj-lt"/>
                  </a:rPr>
                  <a:t>do cluster assignment, u</a:t>
                </a:r>
                <a:r>
                  <a:rPr lang="en-IN" sz="3200" dirty="0" smtClean="0">
                    <a:latin typeface="+mj-lt"/>
                  </a:rPr>
                  <a:t>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using</a:t>
                </a:r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>
                    <a:latin typeface="+mj-lt"/>
                  </a:rPr>
                  <a:t>Let</a:t>
                </a:r>
                <a:r>
                  <a:rPr lang="en-IN" sz="3200" dirty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 i="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 sz="3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 i="0">
                                            <a:latin typeface="Cambria Math" panose="02040503050406030204" pitchFamily="18" charset="0"/>
                                          </a:rPr>
                                          <m:t>𝛍</m:t>
                                        </m:r>
                                      </m:e>
                                      <m:sup>
                                        <m: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 sz="2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where</m:t>
                    </m:r>
                    <m:r>
                      <a:rPr lang="en-IN" sz="28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: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3200" dirty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Repeat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until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convergence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53" y="1632362"/>
                <a:ext cx="10694727" cy="3848298"/>
              </a:xfrm>
              <a:prstGeom prst="rect">
                <a:avLst/>
              </a:prstGeom>
              <a:blipFill>
                <a:blip r:embed="rId3"/>
                <a:stretch>
                  <a:fillRect l="-1364" t="-2041" b="-47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1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464254" y="2323172"/>
            <a:ext cx="3068838" cy="30688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68546" y="2927464"/>
            <a:ext cx="1860253" cy="186025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11986" y="2877305"/>
            <a:ext cx="4214199" cy="2105465"/>
            <a:chOff x="7748243" y="3817704"/>
            <a:chExt cx="4214199" cy="2105465"/>
          </a:xfrm>
        </p:grpSpPr>
        <p:sp>
          <p:nvSpPr>
            <p:cNvPr id="8" name="Oval 7"/>
            <p:cNvSpPr/>
            <p:nvPr/>
          </p:nvSpPr>
          <p:spPr>
            <a:xfrm>
              <a:off x="7748243" y="4263962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330067" y="3890424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83843" y="4501216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800857" y="5117698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782714" y="5198866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423906" y="405750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998788" y="5612084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426872" y="4809033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0992083" y="3817704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0737957" y="548269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1651357" y="4809033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1319120" y="4355715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H="1">
            <a:off x="2043444" y="2283716"/>
            <a:ext cx="1913798" cy="33147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451313" y="2101153"/>
            <a:ext cx="1869546" cy="323814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579297" y="2591323"/>
            <a:ext cx="1885858" cy="3266403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41346" y="2792722"/>
            <a:ext cx="528727" cy="31284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69934" y="4007007"/>
            <a:ext cx="496755" cy="31108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386715" y="2477803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34982" y="4138568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ular Callout 26"/>
          <p:cNvSpPr/>
          <p:nvPr/>
        </p:nvSpPr>
        <p:spPr>
          <a:xfrm>
            <a:off x="4334225" y="4813491"/>
            <a:ext cx="2508190" cy="785022"/>
          </a:xfrm>
          <a:prstGeom prst="wedgeRectCallout">
            <a:avLst>
              <a:gd name="adj1" fmla="val -74826"/>
              <a:gd name="adj2" fmla="val -11182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Linear classifier fits excellently!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2579297" y="5869269"/>
            <a:ext cx="4047183" cy="768158"/>
          </a:xfrm>
          <a:prstGeom prst="wedgeRectCallout">
            <a:avLst>
              <a:gd name="adj1" fmla="val -53167"/>
              <a:gd name="adj2" fmla="val -11038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Even with a few outliers, a linear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classifier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still fits decently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299773" y="2167628"/>
            <a:ext cx="3382207" cy="3370986"/>
            <a:chOff x="7841161" y="1946739"/>
            <a:chExt cx="3382207" cy="3370986"/>
          </a:xfrm>
        </p:grpSpPr>
        <p:sp>
          <p:nvSpPr>
            <p:cNvPr id="30" name="Oval 29"/>
            <p:cNvSpPr/>
            <p:nvPr/>
          </p:nvSpPr>
          <p:spPr>
            <a:xfrm>
              <a:off x="9384517" y="194673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9384517" y="500664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841161" y="351808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912283" y="3518089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461248" y="241717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461248" y="4556771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256037" y="4556771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256037" y="2417170"/>
              <a:ext cx="311085" cy="3110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979089" y="2879497"/>
            <a:ext cx="2024154" cy="1946495"/>
            <a:chOff x="8520477" y="2658608"/>
            <a:chExt cx="2024154" cy="1946495"/>
          </a:xfrm>
        </p:grpSpPr>
        <p:sp>
          <p:nvSpPr>
            <p:cNvPr id="39" name="Oval 38"/>
            <p:cNvSpPr/>
            <p:nvPr/>
          </p:nvSpPr>
          <p:spPr>
            <a:xfrm>
              <a:off x="9731122" y="265860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8970880" y="265860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970880" y="429401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9821872" y="4294018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0233546" y="3786117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0233546" y="3118019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8535490" y="3118019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8520477" y="3786117"/>
              <a:ext cx="311085" cy="311085"/>
            </a:xfrm>
            <a:prstGeom prst="ellipse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ular Callout 46"/>
          <p:cNvSpPr/>
          <p:nvPr/>
        </p:nvSpPr>
        <p:spPr>
          <a:xfrm>
            <a:off x="6831842" y="5717610"/>
            <a:ext cx="3050827" cy="785022"/>
          </a:xfrm>
          <a:prstGeom prst="wedgeRectCallout">
            <a:avLst>
              <a:gd name="adj1" fmla="val 44891"/>
              <a:gd name="adj2" fmla="val -9754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All linear classifiers would do horribly!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8789854" y="2648772"/>
            <a:ext cx="2417639" cy="241763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ular Callout 48"/>
          <p:cNvSpPr/>
          <p:nvPr/>
        </p:nvSpPr>
        <p:spPr>
          <a:xfrm>
            <a:off x="5579081" y="1794546"/>
            <a:ext cx="2642247" cy="785022"/>
          </a:xfrm>
          <a:prstGeom prst="wedgeRectCallout">
            <a:avLst>
              <a:gd name="adj1" fmla="val 68944"/>
              <a:gd name="adj2" fmla="val 11435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non-linear classifier is needed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905144" y="2081144"/>
            <a:ext cx="1575881" cy="34959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585034" y="2299232"/>
            <a:ext cx="1487196" cy="3092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298785" y="3415316"/>
            <a:ext cx="3453336" cy="14470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47" grpId="0" animBg="1"/>
      <p:bldP spid="48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K-means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/>
              <a:lstStyle/>
              <a:p>
                <a:r>
                  <a:rPr lang="en-IN" dirty="0" smtClean="0"/>
                  <a:t>Note that cluster </a:t>
                </a:r>
                <a:r>
                  <a:rPr lang="en-IN" dirty="0" err="1" smtClean="0"/>
                  <a:t>centers</a:t>
                </a:r>
                <a:r>
                  <a:rPr lang="en-IN" dirty="0" smtClean="0"/>
                  <a:t> in k-means are always the average of data points that were assigned to that cluster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maintains this info</a:t>
                </a:r>
              </a:p>
              <a:p>
                <a:pPr lvl="2"/>
                <a:r>
                  <a:rPr lang="en-IN" dirty="0" smtClean="0"/>
                  <a:t>Need to maintain this information a bit differently for easy processing</a:t>
                </a:r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lets us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Let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denote </a:t>
                </a:r>
                <a:r>
                  <a:rPr lang="en-IN" dirty="0" smtClean="0"/>
                  <a:t>the Gram matrix of training points</a:t>
                </a:r>
              </a:p>
              <a:p>
                <a:pPr lvl="2"/>
                <a:r>
                  <a:rPr lang="en-IN" dirty="0" smtClean="0"/>
                  <a:t>Using this, we can rewrite distance computations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 smtClean="0"/>
                  <a:t> is j-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column of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)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 which is nothing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8675" y="1709215"/>
                <a:ext cx="9568004" cy="45552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K-MEANS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=1,…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3200" dirty="0">
                    <a:solidFill>
                      <a:prstClr val="black"/>
                    </a:solidFill>
                    <a:latin typeface="Calibri Light" panose="020F0302020204030204"/>
                  </a:rPr>
                  <a:t> </a:t>
                </a:r>
                <a:r>
                  <a:rPr lang="en-IN" sz="3200" dirty="0" smtClean="0">
                    <a:solidFill>
                      <a:prstClr val="black"/>
                    </a:solidFill>
                    <a:latin typeface="Calibri Light" panose="020F0302020204030204"/>
                  </a:rPr>
                  <a:t>randomly</a:t>
                </a:r>
                <a:endParaRPr lang="en-US" sz="3200" b="1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sz="3200" b="0" dirty="0" smtClean="0">
                    <a:latin typeface="Nexa Book" panose="02000000000000000000" pitchFamily="2" charset="0"/>
                  </a:rPr>
                  <a:t>, </a:t>
                </a:r>
                <a:r>
                  <a:rPr lang="en-IN" sz="3200" b="0" dirty="0" smtClean="0">
                    <a:latin typeface="+mj-lt"/>
                  </a:rPr>
                  <a:t>do cluster assignment</a:t>
                </a:r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32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b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3200" b="1">
                                            <a:latin typeface="Cambria Math" panose="02040503050406030204" pitchFamily="18" charset="0"/>
                                          </a:rPr>
                                          <m:t>𝛂</m:t>
                                        </m:r>
                                      </m:e>
                                      <m:sup>
                                        <m:r>
                                          <a:rPr lang="en-IN" sz="320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func>
                      </m:e>
                    </m:func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IN" sz="3200" dirty="0" smtClean="0">
                    <a:latin typeface="+mj-lt"/>
                  </a:rPr>
                  <a:t> update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>
                    <a:latin typeface="+mj-lt"/>
                  </a:rPr>
                  <a:t>, 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3200" dirty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Repeat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until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IN" sz="3200" dirty="0" smtClean="0">
                    <a:latin typeface="+mj-lt"/>
                  </a:rPr>
                  <a:t>convergence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75" y="1709215"/>
                <a:ext cx="9568004" cy="4555221"/>
              </a:xfrm>
              <a:prstGeom prst="rect">
                <a:avLst/>
              </a:prstGeom>
              <a:blipFill>
                <a:blip r:embed="rId3"/>
                <a:stretch>
                  <a:fillRect l="-1459" t="-1592" b="-2918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06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839360" y="1017885"/>
            <a:ext cx="4829910" cy="2935256"/>
            <a:chOff x="313900" y="2532093"/>
            <a:chExt cx="5738962" cy="3487709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637108" y="2532093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>
            <a:xfrm>
              <a:off x="313900" y="5732452"/>
              <a:ext cx="573896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8" name="Oval 7" descr=" 73"/>
          <p:cNvSpPr/>
          <p:nvPr/>
        </p:nvSpPr>
        <p:spPr>
          <a:xfrm>
            <a:off x="995388" y="359532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 descr=" 73"/>
          <p:cNvSpPr/>
          <p:nvPr/>
        </p:nvSpPr>
        <p:spPr>
          <a:xfrm>
            <a:off x="1337074" y="3421348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 descr=" 73"/>
          <p:cNvSpPr/>
          <p:nvPr/>
        </p:nvSpPr>
        <p:spPr>
          <a:xfrm>
            <a:off x="1678760" y="336335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 descr=" 73"/>
          <p:cNvSpPr/>
          <p:nvPr/>
        </p:nvSpPr>
        <p:spPr>
          <a:xfrm>
            <a:off x="2020446" y="337196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 descr=" 73"/>
          <p:cNvSpPr/>
          <p:nvPr/>
        </p:nvSpPr>
        <p:spPr>
          <a:xfrm>
            <a:off x="2362132" y="345034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 descr=" 73"/>
          <p:cNvSpPr/>
          <p:nvPr/>
        </p:nvSpPr>
        <p:spPr>
          <a:xfrm>
            <a:off x="2703818" y="353559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 descr=" 73"/>
          <p:cNvSpPr/>
          <p:nvPr/>
        </p:nvSpPr>
        <p:spPr>
          <a:xfrm>
            <a:off x="3045504" y="359532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 descr=" 73"/>
          <p:cNvSpPr/>
          <p:nvPr/>
        </p:nvSpPr>
        <p:spPr>
          <a:xfrm>
            <a:off x="3387190" y="360982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 descr=" 73"/>
          <p:cNvSpPr/>
          <p:nvPr/>
        </p:nvSpPr>
        <p:spPr>
          <a:xfrm>
            <a:off x="3728876" y="353733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 descr=" 73"/>
          <p:cNvSpPr/>
          <p:nvPr/>
        </p:nvSpPr>
        <p:spPr>
          <a:xfrm>
            <a:off x="4070562" y="337785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 descr=" 73"/>
          <p:cNvSpPr/>
          <p:nvPr/>
        </p:nvSpPr>
        <p:spPr>
          <a:xfrm>
            <a:off x="4412248" y="309225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 descr=" 73"/>
          <p:cNvSpPr/>
          <p:nvPr/>
        </p:nvSpPr>
        <p:spPr>
          <a:xfrm>
            <a:off x="4753934" y="264276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 descr=" 73"/>
          <p:cNvSpPr/>
          <p:nvPr/>
        </p:nvSpPr>
        <p:spPr>
          <a:xfrm>
            <a:off x="5095620" y="203816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 descr=" 73"/>
          <p:cNvSpPr/>
          <p:nvPr/>
        </p:nvSpPr>
        <p:spPr>
          <a:xfrm>
            <a:off x="5437302" y="118446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096193" y="1006075"/>
            <a:ext cx="4576234" cy="2709333"/>
          </a:xfrm>
          <a:custGeom>
            <a:avLst/>
            <a:gdLst>
              <a:gd name="connsiteX0" fmla="*/ 0 w 4576234"/>
              <a:gd name="connsiteY0" fmla="*/ 2709333 h 2891235"/>
              <a:gd name="connsiteX1" fmla="*/ 1511300 w 4576234"/>
              <a:gd name="connsiteY1" fmla="*/ 2603500 h 2891235"/>
              <a:gd name="connsiteX2" fmla="*/ 4576234 w 4576234"/>
              <a:gd name="connsiteY2" fmla="*/ 0 h 2891235"/>
              <a:gd name="connsiteX0" fmla="*/ 0 w 4576234"/>
              <a:gd name="connsiteY0" fmla="*/ 2709333 h 2742168"/>
              <a:gd name="connsiteX1" fmla="*/ 1511300 w 4576234"/>
              <a:gd name="connsiteY1" fmla="*/ 2603500 h 2742168"/>
              <a:gd name="connsiteX2" fmla="*/ 4576234 w 4576234"/>
              <a:gd name="connsiteY2" fmla="*/ 0 h 2742168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  <a:gd name="connsiteX0" fmla="*/ 0 w 4576234"/>
              <a:gd name="connsiteY0" fmla="*/ 2709333 h 2711079"/>
              <a:gd name="connsiteX1" fmla="*/ 1511300 w 4576234"/>
              <a:gd name="connsiteY1" fmla="*/ 2603500 h 2711079"/>
              <a:gd name="connsiteX2" fmla="*/ 4576234 w 4576234"/>
              <a:gd name="connsiteY2" fmla="*/ 0 h 2711079"/>
              <a:gd name="connsiteX0" fmla="*/ 0 w 4576234"/>
              <a:gd name="connsiteY0" fmla="*/ 2709333 h 2709333"/>
              <a:gd name="connsiteX1" fmla="*/ 1511300 w 4576234"/>
              <a:gd name="connsiteY1" fmla="*/ 2603500 h 2709333"/>
              <a:gd name="connsiteX2" fmla="*/ 4576234 w 4576234"/>
              <a:gd name="connsiteY2" fmla="*/ 0 h 270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6234" h="2709333">
                <a:moveTo>
                  <a:pt x="0" y="2709333"/>
                </a:moveTo>
                <a:cubicBezTo>
                  <a:pt x="111830" y="2666294"/>
                  <a:pt x="524795" y="2324915"/>
                  <a:pt x="1511300" y="2603500"/>
                </a:cubicBezTo>
                <a:cubicBezTo>
                  <a:pt x="3709908" y="3224378"/>
                  <a:pt x="4220986" y="838906"/>
                  <a:pt x="4576234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39360" y="1772239"/>
            <a:ext cx="5016223" cy="2055053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4" name="Rectangular Callout 23"/>
          <p:cNvSpPr/>
          <p:nvPr/>
        </p:nvSpPr>
        <p:spPr>
          <a:xfrm>
            <a:off x="61858" y="1978801"/>
            <a:ext cx="2741798" cy="740073"/>
          </a:xfrm>
          <a:prstGeom prst="wedgeRectCallout">
            <a:avLst>
              <a:gd name="adj1" fmla="val 72152"/>
              <a:gd name="adj2" fmla="val 3600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Principal component given by PCA/PPCA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7841" y="1084763"/>
            <a:ext cx="3859120" cy="785192"/>
          </a:xfrm>
          <a:prstGeom prst="wedgeRectCallout">
            <a:avLst>
              <a:gd name="adj1" fmla="val 81995"/>
              <a:gd name="adj2" fmla="val 3117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principal component – much better fit!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07453" y="4042365"/>
                <a:ext cx="2493723" cy="963854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</m:oMath>
                    <m:oMath xmlns:m="http://schemas.openxmlformats.org/officeDocument/2006/math"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=2⋅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453" y="4042365"/>
                <a:ext cx="2493723" cy="9638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498" y="4479368"/>
            <a:ext cx="6810801" cy="456004"/>
          </a:xfrm>
          <a:prstGeom prst="rect">
            <a:avLst/>
          </a:prstGeom>
        </p:spPr>
      </p:pic>
      <p:grpSp>
        <p:nvGrpSpPr>
          <p:cNvPr id="31" name="Group 30" descr=" 53"/>
          <p:cNvGrpSpPr/>
          <p:nvPr/>
        </p:nvGrpSpPr>
        <p:grpSpPr>
          <a:xfrm>
            <a:off x="6980054" y="634562"/>
            <a:ext cx="3297972" cy="3701901"/>
            <a:chOff x="159771" y="1754349"/>
            <a:chExt cx="3918693" cy="4398647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637108" y="1754349"/>
              <a:ext cx="0" cy="35322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>
            <a:xfrm flipV="1">
              <a:off x="159771" y="2983448"/>
              <a:ext cx="3785956" cy="1968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>
            <a:xfrm>
              <a:off x="282983" y="4568156"/>
              <a:ext cx="3795481" cy="158484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35" name="Oval 34" descr=" 73"/>
          <p:cNvSpPr/>
          <p:nvPr/>
        </p:nvSpPr>
        <p:spPr>
          <a:xfrm>
            <a:off x="7501758" y="272862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 descr=" 73"/>
          <p:cNvSpPr/>
          <p:nvPr/>
        </p:nvSpPr>
        <p:spPr>
          <a:xfrm>
            <a:off x="7756283" y="245442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 descr=" 73"/>
          <p:cNvSpPr/>
          <p:nvPr/>
        </p:nvSpPr>
        <p:spPr>
          <a:xfrm>
            <a:off x="8144990" y="203439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 descr=" 73"/>
          <p:cNvSpPr/>
          <p:nvPr/>
        </p:nvSpPr>
        <p:spPr>
          <a:xfrm>
            <a:off x="8680887" y="151092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 descr=" 73"/>
          <p:cNvSpPr/>
          <p:nvPr/>
        </p:nvSpPr>
        <p:spPr>
          <a:xfrm>
            <a:off x="8912855" y="128304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 descr=" 73"/>
          <p:cNvSpPr/>
          <p:nvPr/>
        </p:nvSpPr>
        <p:spPr>
          <a:xfrm>
            <a:off x="9221455" y="101788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059522" y="977552"/>
            <a:ext cx="2402905" cy="244379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026" y="3841790"/>
            <a:ext cx="315789" cy="3179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157" y="1792475"/>
            <a:ext cx="322190" cy="3179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11" y="541366"/>
            <a:ext cx="324324" cy="3179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30" y="2906763"/>
            <a:ext cx="3170082" cy="363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ular Callout 45"/>
              <p:cNvSpPr/>
              <p:nvPr/>
            </p:nvSpPr>
            <p:spPr>
              <a:xfrm>
                <a:off x="8872229" y="4973211"/>
                <a:ext cx="2405194" cy="791533"/>
              </a:xfrm>
              <a:prstGeom prst="wedgeRectCallout">
                <a:avLst>
                  <a:gd name="adj1" fmla="val -91644"/>
                  <a:gd name="adj2" fmla="val -46288"/>
                </a:avLst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I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poly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=3,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IN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</m:t>
                    </m:r>
                  </m:oMath>
                </a14:m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ular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229" y="4973211"/>
                <a:ext cx="2405194" cy="791533"/>
              </a:xfrm>
              <a:prstGeom prst="wedgeRectCallout">
                <a:avLst>
                  <a:gd name="adj1" fmla="val -91644"/>
                  <a:gd name="adj2" fmla="val -46288"/>
                </a:avLst>
              </a:prstGeom>
              <a:blipFill>
                <a:blip r:embed="rId13"/>
                <a:stretch>
                  <a:fillRect t="-7353" b="-7353"/>
                </a:stretch>
              </a:blip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61858" y="5519322"/>
            <a:ext cx="1468606" cy="1238929"/>
            <a:chOff x="12383748" y="1219011"/>
            <a:chExt cx="1862104" cy="1570887"/>
          </a:xfrm>
        </p:grpSpPr>
        <p:sp>
          <p:nvSpPr>
            <p:cNvPr id="49" name="Freeform 4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Freeform 4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ular Callout 53"/>
          <p:cNvSpPr/>
          <p:nvPr/>
        </p:nvSpPr>
        <p:spPr>
          <a:xfrm>
            <a:off x="1525792" y="5282966"/>
            <a:ext cx="5748312" cy="1460419"/>
          </a:xfrm>
          <a:prstGeom prst="wedgeRectCallout">
            <a:avLst>
              <a:gd name="adj1" fmla="val -60467"/>
              <a:gd name="adj2" fmla="val 4704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This </a:t>
            </a:r>
            <a:r>
              <a:rPr lang="en-IN" sz="2400" kern="0" dirty="0">
                <a:solidFill>
                  <a:prstClr val="black"/>
                </a:solidFill>
                <a:latin typeface="+mj-lt"/>
              </a:rPr>
              <a:t>data can actually be explained using a single variable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! Even though the data looks 2D, it is inherently 1D in a nonlinear way. Kernel PCA can recover this hidden structure</a:t>
            </a:r>
            <a:endParaRPr lang="en-US" sz="2400" kern="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3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7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6" grpId="0" animBg="1"/>
      <p:bldP spid="54" grpId="0" uiExpan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32</a:t>
            </a:fld>
            <a:endParaRPr lang="en-US"/>
          </a:p>
        </p:txBody>
      </p:sp>
      <p:grpSp>
        <p:nvGrpSpPr>
          <p:cNvPr id="85" name="Group 84" descr=" 53"/>
          <p:cNvGrpSpPr/>
          <p:nvPr/>
        </p:nvGrpSpPr>
        <p:grpSpPr>
          <a:xfrm>
            <a:off x="841188" y="1017885"/>
            <a:ext cx="4829910" cy="2935256"/>
            <a:chOff x="313900" y="2532093"/>
            <a:chExt cx="5738962" cy="3487709"/>
          </a:xfrm>
        </p:grpSpPr>
        <p:cxnSp>
          <p:nvCxnSpPr>
            <p:cNvPr id="86" name="Straight Arrow Connector 85"/>
            <p:cNvCxnSpPr/>
            <p:nvPr/>
          </p:nvCxnSpPr>
          <p:spPr>
            <a:xfrm flipV="1">
              <a:off x="3220914" y="2532093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>
            <a:xfrm>
              <a:off x="313900" y="4376822"/>
              <a:ext cx="573896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88" name="Oval 87" descr=" 73"/>
          <p:cNvSpPr/>
          <p:nvPr/>
        </p:nvSpPr>
        <p:spPr>
          <a:xfrm>
            <a:off x="1478221" y="241614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 descr=" 73"/>
          <p:cNvSpPr/>
          <p:nvPr/>
        </p:nvSpPr>
        <p:spPr>
          <a:xfrm>
            <a:off x="1828201" y="2120767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Oval 89" descr=" 73"/>
          <p:cNvSpPr/>
          <p:nvPr/>
        </p:nvSpPr>
        <p:spPr>
          <a:xfrm>
            <a:off x="2178181" y="2004783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Oval 90" descr=" 73"/>
          <p:cNvSpPr/>
          <p:nvPr/>
        </p:nvSpPr>
        <p:spPr>
          <a:xfrm>
            <a:off x="2528161" y="193141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Oval 91" descr=" 73"/>
          <p:cNvSpPr/>
          <p:nvPr/>
        </p:nvSpPr>
        <p:spPr>
          <a:xfrm>
            <a:off x="2878141" y="1913675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Oval 92" descr=" 73"/>
          <p:cNvSpPr/>
          <p:nvPr/>
        </p:nvSpPr>
        <p:spPr>
          <a:xfrm>
            <a:off x="3228121" y="1899970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93" descr=" 73"/>
          <p:cNvSpPr/>
          <p:nvPr/>
        </p:nvSpPr>
        <p:spPr>
          <a:xfrm>
            <a:off x="3578101" y="191589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val 94" descr=" 73"/>
          <p:cNvSpPr/>
          <p:nvPr/>
        </p:nvSpPr>
        <p:spPr>
          <a:xfrm>
            <a:off x="3928081" y="1979994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Oval 95" descr=" 73"/>
          <p:cNvSpPr/>
          <p:nvPr/>
        </p:nvSpPr>
        <p:spPr>
          <a:xfrm>
            <a:off x="4278061" y="208346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Oval 96" descr=" 73"/>
          <p:cNvSpPr/>
          <p:nvPr/>
        </p:nvSpPr>
        <p:spPr>
          <a:xfrm>
            <a:off x="4628041" y="2475059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779619" y="2348826"/>
            <a:ext cx="5016223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3484995" y="3687247"/>
                <a:ext cx="1485763" cy="954107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𝑡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995" y="3687247"/>
                <a:ext cx="148576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Picture 10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23" y="4479368"/>
            <a:ext cx="6396252" cy="456004"/>
          </a:xfrm>
          <a:prstGeom prst="rect">
            <a:avLst/>
          </a:prstGeom>
        </p:spPr>
      </p:pic>
      <p:grpSp>
        <p:nvGrpSpPr>
          <p:cNvPr id="104" name="Group 103" descr=" 53"/>
          <p:cNvGrpSpPr/>
          <p:nvPr/>
        </p:nvGrpSpPr>
        <p:grpSpPr>
          <a:xfrm>
            <a:off x="6438900" y="634562"/>
            <a:ext cx="3978826" cy="2972710"/>
            <a:chOff x="-649228" y="1754349"/>
            <a:chExt cx="4727692" cy="3532206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-393899" y="1754349"/>
              <a:ext cx="0" cy="3532206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>
              <a:off x="-649228" y="4930458"/>
              <a:ext cx="4727692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Oval 106" descr=" 73"/>
          <p:cNvSpPr/>
          <p:nvPr/>
        </p:nvSpPr>
        <p:spPr>
          <a:xfrm>
            <a:off x="6852008" y="2223261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 descr=" 73"/>
          <p:cNvSpPr/>
          <p:nvPr/>
        </p:nvSpPr>
        <p:spPr>
          <a:xfrm>
            <a:off x="7277962" y="2369529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Oval 108" descr=" 73"/>
          <p:cNvSpPr/>
          <p:nvPr/>
        </p:nvSpPr>
        <p:spPr>
          <a:xfrm>
            <a:off x="7727019" y="252581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Oval 109" descr=" 73"/>
          <p:cNvSpPr/>
          <p:nvPr/>
        </p:nvSpPr>
        <p:spPr>
          <a:xfrm>
            <a:off x="8152973" y="266457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 descr=" 73"/>
          <p:cNvSpPr/>
          <p:nvPr/>
        </p:nvSpPr>
        <p:spPr>
          <a:xfrm>
            <a:off x="8610477" y="2826422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Oval 111" descr=" 73"/>
          <p:cNvSpPr/>
          <p:nvPr/>
        </p:nvSpPr>
        <p:spPr>
          <a:xfrm>
            <a:off x="9090504" y="301755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3" name="Picture 1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41" y="3412072"/>
            <a:ext cx="315789" cy="31792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25" y="504200"/>
            <a:ext cx="322190" cy="31792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02" y="2417216"/>
            <a:ext cx="2236127" cy="363340"/>
          </a:xfrm>
          <a:prstGeom prst="rect">
            <a:avLst/>
          </a:prstGeom>
        </p:spPr>
      </p:pic>
      <p:sp>
        <p:nvSpPr>
          <p:cNvPr id="116" name="Arc 115"/>
          <p:cNvSpPr/>
          <p:nvPr/>
        </p:nvSpPr>
        <p:spPr>
          <a:xfrm>
            <a:off x="1570870" y="2003418"/>
            <a:ext cx="3191158" cy="1150871"/>
          </a:xfrm>
          <a:prstGeom prst="arc">
            <a:avLst>
              <a:gd name="adj1" fmla="val 10814935"/>
              <a:gd name="adj2" fmla="val 0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 descr=" 73"/>
          <p:cNvSpPr/>
          <p:nvPr/>
        </p:nvSpPr>
        <p:spPr>
          <a:xfrm>
            <a:off x="9589640" y="3191596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73"/>
          <p:cNvSpPr/>
          <p:nvPr/>
        </p:nvSpPr>
        <p:spPr>
          <a:xfrm>
            <a:off x="6521446" y="2116858"/>
            <a:ext cx="231968" cy="231968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ular Callout 120"/>
          <p:cNvSpPr/>
          <p:nvPr/>
        </p:nvSpPr>
        <p:spPr>
          <a:xfrm>
            <a:off x="8067681" y="1321520"/>
            <a:ext cx="3673987" cy="795338"/>
          </a:xfrm>
          <a:prstGeom prst="wedgeRectCallout">
            <a:avLst>
              <a:gd name="adj1" fmla="val -69862"/>
              <a:gd name="adj2" fmla="val 6806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Did not do dim-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redn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but explained data much better!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>
            <a:off x="6199870" y="2084140"/>
            <a:ext cx="4691624" cy="160320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ular Callout 122"/>
              <p:cNvSpPr/>
              <p:nvPr/>
            </p:nvSpPr>
            <p:spPr>
              <a:xfrm>
                <a:off x="8872230" y="5243013"/>
                <a:ext cx="1511300" cy="521731"/>
              </a:xfrm>
              <a:prstGeom prst="wedgeRectCallout">
                <a:avLst>
                  <a:gd name="adj1" fmla="val -100827"/>
                  <a:gd name="adj2" fmla="val -103086"/>
                </a:avLst>
              </a:prstGeom>
              <a:solidFill>
                <a:sysClr val="window" lastClr="FFFFFF"/>
              </a:solid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IN" sz="2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quad</m:t>
                        </m:r>
                      </m:sub>
                    </m:sSub>
                  </m:oMath>
                </a14:m>
                <a:endPara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3" name="Rectangular Callout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230" y="5243013"/>
                <a:ext cx="1511300" cy="521731"/>
              </a:xfrm>
              <a:prstGeom prst="wedgeRectCallout">
                <a:avLst>
                  <a:gd name="adj1" fmla="val -100827"/>
                  <a:gd name="adj2" fmla="val -103086"/>
                </a:avLst>
              </a:prstGeom>
              <a:blipFill>
                <a:blip r:embed="rId11"/>
                <a:stretch>
                  <a:fillRect b="-9091"/>
                </a:stretch>
              </a:blipFill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3463610" y="3018911"/>
                <a:ext cx="2311345" cy="523220"/>
              </a:xfrm>
              <a:prstGeom prst="rect">
                <a:avLst/>
              </a:prstGeom>
              <a:solidFill>
                <a:sysClr val="window" lastClr="FFFFFF"/>
              </a:solidFill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0" lang="en-IN" sz="2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10" y="3018911"/>
                <a:ext cx="23113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ular Callout 124"/>
          <p:cNvSpPr/>
          <p:nvPr/>
        </p:nvSpPr>
        <p:spPr>
          <a:xfrm>
            <a:off x="145671" y="2851567"/>
            <a:ext cx="2741798" cy="740073"/>
          </a:xfrm>
          <a:prstGeom prst="wedgeRectCallout">
            <a:avLst>
              <a:gd name="adj1" fmla="val 54165"/>
              <a:gd name="adj2" fmla="val -105598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Principal component given by PCA/PPCA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6" name="Rectangular Callout 125"/>
          <p:cNvSpPr/>
          <p:nvPr/>
        </p:nvSpPr>
        <p:spPr>
          <a:xfrm>
            <a:off x="130609" y="837467"/>
            <a:ext cx="2629520" cy="1026630"/>
          </a:xfrm>
          <a:prstGeom prst="wedgeRectCallout">
            <a:avLst>
              <a:gd name="adj1" fmla="val 64604"/>
              <a:gd name="adj2" fmla="val 57726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principal component – much better fit!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1858" y="5426699"/>
            <a:ext cx="1468606" cy="1238929"/>
            <a:chOff x="12383748" y="1219011"/>
            <a:chExt cx="1862104" cy="1570887"/>
          </a:xfrm>
        </p:grpSpPr>
        <p:sp>
          <p:nvSpPr>
            <p:cNvPr id="128" name="Freeform 12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Freeform 12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Oval 13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Oval 13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3" name="Rectangular Callout 132"/>
          <p:cNvSpPr/>
          <p:nvPr/>
        </p:nvSpPr>
        <p:spPr>
          <a:xfrm>
            <a:off x="1525792" y="5190343"/>
            <a:ext cx="5868154" cy="1460419"/>
          </a:xfrm>
          <a:prstGeom prst="wedgeRectCallout">
            <a:avLst>
              <a:gd name="adj1" fmla="val -60467"/>
              <a:gd name="adj2" fmla="val 4704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Even this </a:t>
            </a:r>
            <a:r>
              <a:rPr lang="en-IN" sz="2400" kern="0" dirty="0">
                <a:solidFill>
                  <a:prstClr val="black"/>
                </a:solidFill>
                <a:latin typeface="+mj-lt"/>
              </a:rPr>
              <a:t>data can actually be explained using a single variable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! Even though the data looks 2D, it is inherently 1D in a nonlinear way. Kernel PCA can recover this hidden structure</a:t>
            </a:r>
            <a:endParaRPr lang="en-US" sz="2400" kern="0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992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00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6" grpId="0" animBg="1"/>
      <p:bldP spid="117" grpId="0" animBg="1"/>
      <p:bldP spid="118" grpId="0" animBg="1"/>
      <p:bldP spid="121" grpId="0" animBg="1"/>
      <p:bldP spid="123" grpId="0" animBg="1"/>
      <p:bldP spid="124" grpId="0" animBg="1"/>
      <p:bldP spid="125" grpId="0" animBg="1"/>
      <p:bldP spid="126" grpId="0" animBg="1"/>
      <p:bldP spid="133" grpId="0" uiExpan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Recall PCA found leading eigenvectors of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Kernel PCA simply does the same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Notion of matrices does not make sense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dirty="0" smtClean="0"/>
                  <a:t>-dimensional settings so we instead talk about </a:t>
                </a:r>
                <a:r>
                  <a:rPr lang="en-IN" i="0" dirty="0" smtClean="0"/>
                  <a:t>operators</a:t>
                </a:r>
                <a:r>
                  <a:rPr lang="en-IN" dirty="0" smtClean="0"/>
                  <a:t> which are linear maps from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Recall that every matrix uniquely corresponds to a </a:t>
                </a:r>
                <a:r>
                  <a:rPr lang="en-IN" dirty="0"/>
                  <a:t>linear </a:t>
                </a:r>
                <a:r>
                  <a:rPr lang="en-IN" dirty="0" smtClean="0"/>
                  <a:t>map so this does make sense</a:t>
                </a:r>
              </a:p>
              <a:p>
                <a:pPr lvl="2"/>
                <a:r>
                  <a:rPr lang="en-IN" dirty="0" smtClean="0"/>
                  <a:t>Thus, instead of thinking about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as an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∞×∞</m:t>
                    </m:r>
                  </m:oMath>
                </a14:m>
                <a:r>
                  <a:rPr lang="en-IN" dirty="0" smtClean="0"/>
                  <a:t> matrix, think about it as a linear map that takes any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and maps it linearly to another vector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  <m:r>
                      <a:rPr lang="en-IN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Instead of a matrix having eigenvectors and eigenvalues, an operator has </a:t>
                </a:r>
                <a:r>
                  <a:rPr lang="en-IN" i="0" dirty="0" err="1" smtClean="0"/>
                  <a:t>eigenfunctions</a:t>
                </a:r>
                <a:r>
                  <a:rPr lang="en-IN" i="0" dirty="0" smtClean="0"/>
                  <a:t> </a:t>
                </a:r>
                <a:r>
                  <a:rPr lang="en-IN" dirty="0" smtClean="0"/>
                  <a:t>and eigenvalues (possibly infinitely many </a:t>
                </a:r>
                <a:r>
                  <a:rPr lang="en-IN" dirty="0" err="1" smtClean="0"/>
                  <a:t>eigenpairs</a:t>
                </a:r>
                <a:r>
                  <a:rPr lang="en-IN" dirty="0"/>
                  <a:t>)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However, our operator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is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is the number of training points</a:t>
                </a:r>
              </a:p>
              <a:p>
                <a:pPr lvl="3"/>
                <a:r>
                  <a:rPr lang="en-IN" dirty="0" smtClean="0"/>
                  <a:t>Try to convince yourself of this in a toy setting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IN" dirty="0" smtClean="0"/>
                  <a:t> but finite</a:t>
                </a:r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424" r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089061" y="265107"/>
                <a:ext cx="9280017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This means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has only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atmost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eigenfunctions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with non-zero eigenvalues i.e. we should be able to write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61" y="265107"/>
                <a:ext cx="9280017" cy="1512321"/>
              </a:xfrm>
              <a:prstGeom prst="wedgeRectCallout">
                <a:avLst>
                  <a:gd name="adj1" fmla="val 58643"/>
                  <a:gd name="adj2" fmla="val 41032"/>
                </a:avLst>
              </a:prstGeom>
              <a:blipFill>
                <a:blip r:embed="rId4"/>
                <a:stretch>
                  <a:fillRect l="-783" b="-1569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62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 smtClean="0"/>
                  <a:t>Executing PCA in an RKHS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7" cy="534054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For sake of gaining intuition, consider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whose map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dirty="0" smtClean="0"/>
                  <a:t> is very large dimensional but still maps to a finite dimensional space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dirty="0" smtClean="0"/>
                  <a:t> then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We wish to </a:t>
                </a:r>
                <a:r>
                  <a:rPr lang="en-IN" dirty="0" err="1" smtClean="0"/>
                  <a:t>kernelize</a:t>
                </a:r>
                <a:r>
                  <a:rPr lang="en-IN" dirty="0" smtClean="0"/>
                  <a:t> PCA i.e. find an implicit representation for </a:t>
                </a:r>
                <a:r>
                  <a:rPr lang="en-IN" dirty="0" err="1" smtClean="0"/>
                  <a:t>eigenfunctions</a:t>
                </a:r>
                <a:endParaRPr lang="en-IN" dirty="0" smtClean="0"/>
              </a:p>
              <a:p>
                <a:pPr lvl="2"/>
                <a:r>
                  <a:rPr lang="en-IN" b="0" dirty="0" smtClean="0"/>
                  <a:t>If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IN" b="0" dirty="0" smtClean="0"/>
                  <a:t> is an </a:t>
                </a:r>
                <a:r>
                  <a:rPr lang="en-IN" b="0" dirty="0" err="1" smtClean="0"/>
                  <a:t>eigenfunc</a:t>
                </a:r>
                <a:r>
                  <a:rPr lang="en-IN" b="0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b="0" dirty="0" smtClean="0"/>
                  <a:t> i.e.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, then we can write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 as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i="0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We can rewrite this as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This </a:t>
                </a:r>
                <a:r>
                  <a:rPr lang="en-IN" dirty="0"/>
                  <a:t>is exactly what we wanted – a way to represent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/>
                  <a:t> </a:t>
                </a:r>
                <a:r>
                  <a:rPr lang="en-IN" dirty="0"/>
                  <a:t>as linear comb of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IN" i="0" dirty="0" smtClean="0"/>
              </a:p>
              <a:p>
                <a:r>
                  <a:rPr lang="en-IN" i="0" dirty="0" smtClean="0"/>
                  <a:t>What kernel PCA does is instead </a:t>
                </a:r>
                <a:r>
                  <a:rPr lang="en-IN" i="0" dirty="0"/>
                  <a:t>of searching </a:t>
                </a:r>
                <a:r>
                  <a:rPr lang="en-IN" i="0" dirty="0" smtClean="0"/>
                  <a:t>for </a:t>
                </a:r>
                <a:r>
                  <a:rPr lang="en-IN" i="0" dirty="0" err="1" smtClean="0"/>
                  <a:t>eigenfuncs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i="0" dirty="0" smtClean="0"/>
                  <a:t>, search </a:t>
                </a:r>
                <a:r>
                  <a:rPr lang="en-IN" i="0" dirty="0"/>
                  <a:t>for coefficient </a:t>
                </a:r>
                <a:r>
                  <a:rPr lang="en-IN" i="0" dirty="0" smtClean="0"/>
                  <a:t>vectors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However, a few more steps still required to do so</a:t>
                </a:r>
                <a:endParaRPr lang="en-IN" i="0" dirty="0" smtClean="0"/>
              </a:p>
              <a:p>
                <a:pPr lvl="2"/>
                <a:endParaRPr lang="en-IN" b="1" i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7" cy="5340547"/>
              </a:xfrm>
              <a:blipFill>
                <a:blip r:embed="rId3"/>
                <a:stretch>
                  <a:fillRect l="-562" t="-2740" b="-27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Executing PCA in an RKHS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Goal</a:t>
                </a:r>
                <a:r>
                  <a:rPr lang="en-IN" dirty="0" smtClean="0"/>
                  <a:t>: find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is an </a:t>
                </a:r>
                <a:r>
                  <a:rPr lang="en-IN" dirty="0" err="1" smtClean="0"/>
                  <a:t>eigenfunc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en-IN" dirty="0"/>
              </a:p>
              <a:p>
                <a:r>
                  <a:rPr lang="en-IN" dirty="0" smtClean="0"/>
                  <a:t>Rewrite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i="0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i="0" dirty="0" smtClean="0"/>
              </a:p>
              <a:p>
                <a:pPr lvl="2"/>
                <a:r>
                  <a:rPr lang="en-IN" dirty="0" smtClean="0"/>
                  <a:t>Still not in proper form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i.e. it is impossibly large dimensional</a:t>
                </a:r>
              </a:p>
              <a:p>
                <a:pPr lvl="2"/>
                <a:r>
                  <a:rPr lang="en-IN" dirty="0" smtClean="0"/>
                  <a:t>Recall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is the Gram matrix of the training points</a:t>
                </a:r>
              </a:p>
              <a:p>
                <a:pPr lvl="2"/>
                <a:r>
                  <a:rPr lang="en-IN" dirty="0" smtClean="0"/>
                  <a:t>Multiplying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IN" dirty="0" smtClean="0"/>
                  <a:t> gives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Φ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Easy to see that eigenvectors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will always satisfy the above equation</a:t>
                </a:r>
              </a:p>
              <a:p>
                <a:pPr lvl="2"/>
                <a:r>
                  <a:rPr lang="en-IN" dirty="0" smtClean="0"/>
                  <a:t>Slightly more careful argument required to show that the top eigenvectors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will offer the largest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smtClean="0"/>
                  <a:t>– </a:t>
                </a:r>
                <a:r>
                  <a:rPr lang="en-IN" dirty="0" smtClean="0"/>
                  <a:t>easy to see when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is invertible</a:t>
                </a:r>
              </a:p>
              <a:p>
                <a:pPr lvl="2"/>
                <a:r>
                  <a:rPr lang="en-IN" dirty="0" smtClean="0"/>
                  <a:t>So, in order to find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IN" dirty="0" smtClean="0"/>
                  <a:t>, all we need to do is apply power + peeling method to obtain the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eigenpairs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in time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Contrast this with linear PCA which took only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time, yet again, the price of non-linearity. Model size for kernel PCA also larger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𝑘𝑛</m:t>
                        </m:r>
                      </m:e>
                    </m:d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components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3"/>
                <a:stretch>
                  <a:fillRect l="-562" t="-848" r="-15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8101781" y="434459"/>
            <a:ext cx="2552433" cy="1168399"/>
          </a:xfrm>
          <a:prstGeom prst="wedgeRectCallout">
            <a:avLst>
              <a:gd name="adj1" fmla="val 69044"/>
              <a:gd name="adj2" fmla="val 4439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See the course notes for a more detailed derivation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303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Executing PCA in an RKHS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</p:spPr>
            <p:txBody>
              <a:bodyPr/>
              <a:lstStyle/>
              <a:p>
                <a:r>
                  <a:rPr lang="en-IN" dirty="0" smtClean="0"/>
                  <a:t>Perform PCA on Gram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IN" dirty="0" smtClean="0"/>
                  <a:t> to obtain an </a:t>
                </a:r>
                <a:r>
                  <a:rPr lang="en-IN" dirty="0" err="1" smtClean="0"/>
                  <a:t>eigenpair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IN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(implicitly) gives us the </a:t>
                </a:r>
                <a:r>
                  <a:rPr lang="en-IN" dirty="0" err="1" smtClean="0"/>
                  <a:t>eigenfunctions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Need to normalize the </a:t>
                </a:r>
                <a:r>
                  <a:rPr lang="en-IN" dirty="0" err="1" smtClean="0"/>
                  <a:t>eigenfunction</a:t>
                </a:r>
                <a:r>
                  <a:rPr lang="en-IN" dirty="0" smtClean="0"/>
                  <a:t> though since we may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</m:d>
                      </m:e>
                      <m:sub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𝛂</m:t>
                            </m:r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I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IN" dirty="0" smtClean="0"/>
                  <a:t> and use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</m:rad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as </a:t>
                </a:r>
                <a:r>
                  <a:rPr lang="en-IN" dirty="0" err="1" smtClean="0"/>
                  <a:t>eigenfunction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We can also obtain new representations for data using kernel PCA</a:t>
                </a:r>
              </a:p>
              <a:p>
                <a:pPr lvl="2"/>
                <a:r>
                  <a:rPr lang="en-IN" dirty="0" smtClean="0"/>
                  <a:t>In linear PCA we simply used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as the new (low-dim) representation</a:t>
                </a:r>
              </a:p>
              <a:p>
                <a:pPr lvl="2"/>
                <a:r>
                  <a:rPr lang="en-IN" dirty="0" smtClean="0"/>
                  <a:t>Kernel PCA also offers a new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 if we find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eigenfuncs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using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eigenvectors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𝛂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Given a new point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compute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:r>
                  <a:rPr lang="en-IN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IN" b="0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300823"/>
              </a:xfrm>
              <a:blipFill>
                <a:blip r:embed="rId3"/>
                <a:stretch>
                  <a:fillRect l="-562" t="-2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9" y="364137"/>
            <a:ext cx="1822920" cy="1822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1089062" y="364135"/>
                <a:ext cx="9280017" cy="1494975"/>
              </a:xfrm>
              <a:prstGeom prst="wedgeRectCallout">
                <a:avLst>
                  <a:gd name="adj1" fmla="val 59385"/>
                  <a:gd name="adj2" fmla="val 37086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Note however, that unlike PCA where we could only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, here we can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as large as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. Thus, whereas these new representations are indeed “low-dimensiona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l” in the RKHS, the are not necessarily low-dimensional in the original space of i.e. we may still have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62" y="364135"/>
                <a:ext cx="9280017" cy="1494975"/>
              </a:xfrm>
              <a:prstGeom prst="wedgeRectCallout">
                <a:avLst>
                  <a:gd name="adj1" fmla="val 59385"/>
                  <a:gd name="adj2" fmla="val 37086"/>
                </a:avLst>
              </a:prstGeom>
              <a:blipFill>
                <a:blip r:embed="rId5"/>
                <a:stretch>
                  <a:fillRect t="-3984" b="-99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45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note on data </a:t>
            </a:r>
            <a:r>
              <a:rPr lang="en-IN" dirty="0" err="1" smtClean="0"/>
              <a:t>centering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Recall that PCA performs well when data is mean centered since PCA fits a hyperplane that passes through the origin to the data</a:t>
                </a:r>
              </a:p>
              <a:p>
                <a:pPr lvl="2"/>
                <a:r>
                  <a:rPr lang="en-IN" dirty="0" smtClean="0"/>
                  <a:t>Need to mean </a:t>
                </a:r>
                <a:r>
                  <a:rPr lang="en-IN" dirty="0" err="1" smtClean="0"/>
                  <a:t>center</a:t>
                </a:r>
                <a:r>
                  <a:rPr lang="en-IN" dirty="0" smtClean="0"/>
                  <a:t> data for kernel PCA as well for good performance</a:t>
                </a:r>
              </a:p>
              <a:p>
                <a:pPr lvl="2"/>
                <a:r>
                  <a:rPr lang="en-IN" dirty="0" smtClean="0"/>
                  <a:t>As before, all this needs to be done implicitly</a:t>
                </a:r>
              </a:p>
              <a:p>
                <a:pPr lvl="2"/>
                <a:r>
                  <a:rPr lang="en-IN" dirty="0" smtClean="0"/>
                  <a:t>Mean of data in RKHS is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IN" dirty="0" smtClean="0"/>
                  <a:t>. We should perform all operations with mean centered data i.e.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dirty="0" smtClean="0"/>
                  <a:t>Since all we need to perform kernel PCA is the Gram matrix, need to find out what does the Gram matrix look like for the new centred data i.e.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Turns out this is available in closed form (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1,…,1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1" dirty="0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dirty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dirty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Simply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IN" dirty="0" smtClean="0"/>
                  <a:t> in all kernel PCA operations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073" b="-2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2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5979560"/>
                <a:ext cx="11600328" cy="87843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Whereas PCA could return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components, KPCA can return </a:t>
                </a:r>
                <a:r>
                  <a:rPr lang="en-IN" dirty="0" err="1" smtClean="0"/>
                  <a:t>upto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components – more data, more possible components!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5979560"/>
                <a:ext cx="11600328" cy="878439"/>
              </a:xfrm>
              <a:blipFill>
                <a:blip r:embed="rId2"/>
                <a:stretch>
                  <a:fillRect l="-578" t="-20833" r="-683" b="-187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 descr=" 8"/>
              <p:cNvSpPr txBox="1"/>
              <p:nvPr/>
            </p:nvSpPr>
            <p:spPr>
              <a:xfrm>
                <a:off x="358588" y="1006075"/>
                <a:ext cx="11474824" cy="4806893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KERNEL PCA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Data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sz="3200" dirty="0" smtClean="0">
                    <a:latin typeface="+mj-lt"/>
                  </a:rPr>
                  <a:t>, #components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Find centered Gram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e>
                              <m:sup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endParaRPr lang="en-IN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>
                    <a:latin typeface="+mj-lt"/>
                  </a:rPr>
                  <a:t>F</a:t>
                </a:r>
                <a:r>
                  <a:rPr lang="en-IN" sz="3200" dirty="0" smtClean="0">
                    <a:latin typeface="+mj-lt"/>
                  </a:rPr>
                  <a:t>ind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largest eigenvectors/values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acc>
                  </m:oMath>
                </a14:m>
                <a:r>
                  <a:rPr lang="en-US" sz="3200" dirty="0" smtClean="0">
                    <a:latin typeface="+mj-lt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3200" b="1" i="1" dirty="0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  <m:sup>
                                <m: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1" dirty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1" dirty="0"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 </a:t>
                </a:r>
                <a:r>
                  <a:rPr lang="en-US" sz="320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32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a point </a:t>
                </a:r>
                <a14:m>
                  <m:oMath xmlns:m="http://schemas.openxmlformats.org/officeDocument/2006/math">
                    <m:r>
                      <a:rPr lang="en-IN" sz="3200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3200" dirty="0" smtClean="0">
                    <a:latin typeface="Nexa Book" panose="02000000000000000000" pitchFamily="2" charset="0"/>
                  </a:rPr>
                  <a:t>, </a:t>
                </a:r>
                <a:r>
                  <a:rPr lang="en-US" sz="3200" dirty="0" smtClean="0"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 smtClean="0">
                    <a:latin typeface="+mj-lt"/>
                  </a:rPr>
                  <a:t>-dim representation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 smtClean="0"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sup>
                    </m:sSub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</a:t>
                </a:r>
                <a:r>
                  <a:rPr lang="en-IN" sz="3200" dirty="0" smtClean="0">
                    <a:latin typeface="Nexa Book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3200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3200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3200" dirty="0" smtClean="0">
                  <a:latin typeface="Nexa Book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5" descr="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8" y="1006075"/>
                <a:ext cx="11474824" cy="4806893"/>
              </a:xfrm>
              <a:prstGeom prst="rect">
                <a:avLst/>
              </a:prstGeom>
              <a:blipFill>
                <a:blip r:embed="rId3"/>
                <a:stretch>
                  <a:fillRect l="-1271" t="-1509" b="-2767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03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Accelerated Kernel Learning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Kernelized versions of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can be much slower than linear versions</a:t>
                </a:r>
              </a:p>
              <a:p>
                <a:pPr lvl="2"/>
                <a:r>
                  <a:rPr lang="en-IN" dirty="0" smtClean="0"/>
                  <a:t>Training typically done in a “dual” form since “primal” forms inaccessible</a:t>
                </a:r>
              </a:p>
              <a:p>
                <a:pPr lvl="3"/>
                <a:r>
                  <a:rPr lang="en-IN" dirty="0" smtClean="0"/>
                  <a:t>Updates slower e.g. each step of SDCA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kernel computations i.e.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time</a:t>
                </a:r>
              </a:p>
              <a:p>
                <a:pPr lvl="2"/>
                <a:r>
                  <a:rPr lang="en-IN" dirty="0" smtClean="0"/>
                  <a:t>Model size typically grows as training dataset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increases</a:t>
                </a:r>
              </a:p>
              <a:p>
                <a:pPr lvl="3"/>
                <a:r>
                  <a:rPr lang="en-IN" dirty="0" smtClean="0"/>
                  <a:t>Kernel SVM: #SV can be as large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in which case all train data has to be stored</a:t>
                </a:r>
              </a:p>
              <a:p>
                <a:pPr lvl="3"/>
                <a:r>
                  <a:rPr lang="en-IN" dirty="0" smtClean="0"/>
                  <a:t>Kernel RR/PCA: entire training data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has to be stored in general anyway</a:t>
                </a:r>
              </a:p>
              <a:p>
                <a:pPr lvl="2"/>
                <a:r>
                  <a:rPr lang="en-IN" dirty="0" smtClean="0"/>
                  <a:t>Prediction time also goes up – </a:t>
                </a:r>
                <a:r>
                  <a:rPr lang="en-IN" dirty="0" err="1" smtClean="0"/>
                  <a:t>upto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kernel computations i.e.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time</a:t>
                </a:r>
              </a:p>
              <a:p>
                <a:r>
                  <a:rPr lang="en-IN" dirty="0" smtClean="0"/>
                  <a:t>Kernel methods are examples of </a:t>
                </a:r>
                <a:r>
                  <a:rPr lang="en-IN" i="1" dirty="0" smtClean="0"/>
                  <a:t>non-parametric ML algorithms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Name is misleading: an ML </a:t>
                </a:r>
                <a:r>
                  <a:rPr lang="en-IN" dirty="0" err="1" smtClean="0"/>
                  <a:t>algo</a:t>
                </a:r>
                <a:r>
                  <a:rPr lang="en-IN" dirty="0" smtClean="0"/>
                  <a:t> is called non-parametric if the #</a:t>
                </a:r>
                <a:r>
                  <a:rPr lang="en-IN" dirty="0" err="1" smtClean="0"/>
                  <a:t>params</a:t>
                </a:r>
                <a:r>
                  <a:rPr lang="en-IN" dirty="0" smtClean="0"/>
                  <a:t> in its model can grow in an unbounded manner as train set sizes increases</a:t>
                </a:r>
              </a:p>
              <a:p>
                <a:pPr lvl="3"/>
                <a:r>
                  <a:rPr lang="en-IN" dirty="0" smtClean="0"/>
                  <a:t>Contrast this with linear SVM/RR/</a:t>
                </a:r>
                <a:r>
                  <a:rPr lang="en-IN" dirty="0" err="1" smtClean="0"/>
                  <a:t>LwP</a:t>
                </a:r>
                <a:r>
                  <a:rPr lang="en-IN" dirty="0" smtClean="0"/>
                  <a:t> where the model has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IN" dirty="0" smtClean="0"/>
                  <a:t> parameters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vectors) irrespective of how large (or small)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is – these are called </a:t>
                </a:r>
                <a:r>
                  <a:rPr lang="en-IN" i="1" dirty="0" smtClean="0"/>
                  <a:t>parametric ML </a:t>
                </a:r>
                <a:r>
                  <a:rPr lang="en-IN" i="1" dirty="0" err="1" smtClean="0"/>
                  <a:t>algos</a:t>
                </a:r>
                <a:endParaRPr lang="en-IN" i="1" dirty="0"/>
              </a:p>
              <a:p>
                <a:pPr lvl="3"/>
                <a:r>
                  <a:rPr lang="en-IN" dirty="0" smtClean="0"/>
                  <a:t>Even non kernel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can be non-parametric e.g. vanilla (non-kernel) </a:t>
                </a:r>
                <a:r>
                  <a:rPr lang="en-IN" dirty="0" err="1" smtClean="0"/>
                  <a:t>kNN</a:t>
                </a:r>
                <a:endParaRPr lang="en-IN" dirty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10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grpSp>
        <p:nvGrpSpPr>
          <p:cNvPr id="95" name="Group 94" descr=" 53"/>
          <p:cNvGrpSpPr/>
          <p:nvPr/>
        </p:nvGrpSpPr>
        <p:grpSpPr>
          <a:xfrm>
            <a:off x="440199" y="2039112"/>
            <a:ext cx="5295730" cy="3464568"/>
            <a:chOff x="309904" y="2354962"/>
            <a:chExt cx="5295730" cy="3464568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755860" y="2354962"/>
              <a:ext cx="0" cy="34645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7" name="Straight Arrow Connector 96"/>
            <p:cNvCxnSpPr/>
            <p:nvPr/>
          </p:nvCxnSpPr>
          <p:spPr>
            <a:xfrm>
              <a:off x="313900" y="5454003"/>
              <a:ext cx="529173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pic>
          <p:nvPicPr>
            <p:cNvPr id="98" name="Picture 9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11" y="5619258"/>
              <a:ext cx="260627" cy="20027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04" y="2409845"/>
              <a:ext cx="211245" cy="293548"/>
            </a:xfrm>
            <a:prstGeom prst="rect">
              <a:avLst/>
            </a:prstGeom>
          </p:spPr>
        </p:pic>
      </p:grpSp>
      <p:sp>
        <p:nvSpPr>
          <p:cNvPr id="100" name="Oval 99" descr=" 68"/>
          <p:cNvSpPr/>
          <p:nvPr/>
        </p:nvSpPr>
        <p:spPr>
          <a:xfrm>
            <a:off x="1112942" y="479876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Oval 100" descr=" 69"/>
          <p:cNvSpPr/>
          <p:nvPr/>
        </p:nvSpPr>
        <p:spPr>
          <a:xfrm>
            <a:off x="1507014" y="457649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Oval 101" descr=" 70"/>
          <p:cNvSpPr/>
          <p:nvPr/>
        </p:nvSpPr>
        <p:spPr>
          <a:xfrm>
            <a:off x="1893129" y="43765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Oval 102" descr=" 71"/>
          <p:cNvSpPr/>
          <p:nvPr/>
        </p:nvSpPr>
        <p:spPr>
          <a:xfrm>
            <a:off x="2279245" y="41494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Oval 103" descr=" 72"/>
          <p:cNvSpPr/>
          <p:nvPr/>
        </p:nvSpPr>
        <p:spPr>
          <a:xfrm>
            <a:off x="2665242" y="395703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Oval 104" descr=" 73"/>
          <p:cNvSpPr/>
          <p:nvPr/>
        </p:nvSpPr>
        <p:spPr>
          <a:xfrm>
            <a:off x="3051356" y="3738314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 descr=" 74"/>
          <p:cNvSpPr/>
          <p:nvPr/>
        </p:nvSpPr>
        <p:spPr>
          <a:xfrm>
            <a:off x="3437472" y="350020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Oval 106" descr=" 75"/>
          <p:cNvSpPr/>
          <p:nvPr/>
        </p:nvSpPr>
        <p:spPr>
          <a:xfrm>
            <a:off x="3823709" y="330968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 descr=" 76"/>
          <p:cNvSpPr/>
          <p:nvPr/>
        </p:nvSpPr>
        <p:spPr>
          <a:xfrm>
            <a:off x="4209828" y="308111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Oval 108" descr=" 77"/>
          <p:cNvSpPr/>
          <p:nvPr/>
        </p:nvSpPr>
        <p:spPr>
          <a:xfrm>
            <a:off x="4591352" y="287153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Oval 109" descr=" 78"/>
          <p:cNvSpPr/>
          <p:nvPr/>
        </p:nvSpPr>
        <p:spPr>
          <a:xfrm>
            <a:off x="4972878" y="268101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Oval 110" descr=" 79"/>
          <p:cNvSpPr/>
          <p:nvPr/>
        </p:nvSpPr>
        <p:spPr>
          <a:xfrm>
            <a:off x="5354406" y="247150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2" name="Group 111" descr=" 53"/>
          <p:cNvGrpSpPr/>
          <p:nvPr/>
        </p:nvGrpSpPr>
        <p:grpSpPr>
          <a:xfrm>
            <a:off x="6537682" y="2039112"/>
            <a:ext cx="5295730" cy="3464568"/>
            <a:chOff x="309904" y="2354962"/>
            <a:chExt cx="5295730" cy="3464568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755860" y="2354962"/>
              <a:ext cx="0" cy="3464568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14" name="Straight Arrow Connector 113"/>
            <p:cNvCxnSpPr/>
            <p:nvPr/>
          </p:nvCxnSpPr>
          <p:spPr>
            <a:xfrm>
              <a:off x="313900" y="5454003"/>
              <a:ext cx="529173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pic>
          <p:nvPicPr>
            <p:cNvPr id="115" name="Picture 11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4111" y="5619258"/>
              <a:ext cx="260627" cy="200271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04" y="2409845"/>
              <a:ext cx="211245" cy="293548"/>
            </a:xfrm>
            <a:prstGeom prst="rect">
              <a:avLst/>
            </a:prstGeom>
          </p:spPr>
        </p:pic>
      </p:grpSp>
      <p:sp>
        <p:nvSpPr>
          <p:cNvPr id="117" name="Oval 116" descr=" 68"/>
          <p:cNvSpPr/>
          <p:nvPr/>
        </p:nvSpPr>
        <p:spPr>
          <a:xfrm>
            <a:off x="7210425" y="543982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69"/>
          <p:cNvSpPr/>
          <p:nvPr/>
        </p:nvSpPr>
        <p:spPr>
          <a:xfrm>
            <a:off x="7685903" y="5721439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 descr=" 70"/>
          <p:cNvSpPr/>
          <p:nvPr/>
        </p:nvSpPr>
        <p:spPr>
          <a:xfrm>
            <a:off x="8231348" y="58326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 descr=" 72"/>
          <p:cNvSpPr/>
          <p:nvPr/>
        </p:nvSpPr>
        <p:spPr>
          <a:xfrm>
            <a:off x="8714199" y="577945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 descr=" 73"/>
          <p:cNvSpPr/>
          <p:nvPr/>
        </p:nvSpPr>
        <p:spPr>
          <a:xfrm>
            <a:off x="9148839" y="562805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121" descr=" 74"/>
          <p:cNvSpPr/>
          <p:nvPr/>
        </p:nvSpPr>
        <p:spPr>
          <a:xfrm>
            <a:off x="9534955" y="5385372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 descr=" 75"/>
          <p:cNvSpPr/>
          <p:nvPr/>
        </p:nvSpPr>
        <p:spPr>
          <a:xfrm>
            <a:off x="9921192" y="510157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 descr=" 76"/>
          <p:cNvSpPr/>
          <p:nvPr/>
        </p:nvSpPr>
        <p:spPr>
          <a:xfrm>
            <a:off x="10307311" y="4701955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 descr=" 77"/>
          <p:cNvSpPr/>
          <p:nvPr/>
        </p:nvSpPr>
        <p:spPr>
          <a:xfrm>
            <a:off x="10688835" y="4198210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 descr=" 78"/>
          <p:cNvSpPr/>
          <p:nvPr/>
        </p:nvSpPr>
        <p:spPr>
          <a:xfrm>
            <a:off x="11070361" y="364816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 descr=" 79"/>
          <p:cNvSpPr/>
          <p:nvPr/>
        </p:nvSpPr>
        <p:spPr>
          <a:xfrm>
            <a:off x="11451889" y="2877247"/>
            <a:ext cx="302810" cy="302810"/>
          </a:xfrm>
          <a:prstGeom prst="ellipse">
            <a:avLst/>
          </a:prstGeom>
          <a:solidFill>
            <a:srgbClr val="FFFF00"/>
          </a:solidFill>
          <a:ln w="381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ular Callout 127"/>
          <p:cNvSpPr/>
          <p:nvPr/>
        </p:nvSpPr>
        <p:spPr>
          <a:xfrm>
            <a:off x="4388458" y="4173902"/>
            <a:ext cx="2252678" cy="785022"/>
          </a:xfrm>
          <a:prstGeom prst="wedgeRectCallout">
            <a:avLst>
              <a:gd name="adj1" fmla="val -63661"/>
              <a:gd name="adj2" fmla="val -74717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fits excellently!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9" name="Rectangular Callout 128"/>
          <p:cNvSpPr/>
          <p:nvPr/>
        </p:nvSpPr>
        <p:spPr>
          <a:xfrm>
            <a:off x="2542996" y="5444578"/>
            <a:ext cx="3704840" cy="945652"/>
          </a:xfrm>
          <a:prstGeom prst="wedgeRectCallout">
            <a:avLst>
              <a:gd name="adj1" fmla="val -68748"/>
              <a:gd name="adj2" fmla="val -6800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Even with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some noise, l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still fits very well!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0" name="Rectangular Callout 129"/>
          <p:cNvSpPr/>
          <p:nvPr/>
        </p:nvSpPr>
        <p:spPr>
          <a:xfrm>
            <a:off x="7859729" y="1677348"/>
            <a:ext cx="2613449" cy="785022"/>
          </a:xfrm>
          <a:prstGeom prst="wedgeRectCallout">
            <a:avLst>
              <a:gd name="adj1" fmla="val 55400"/>
              <a:gd name="adj2" fmla="val 84983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All 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regressors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would do horribly!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1" name="Rectangular Callout 130"/>
          <p:cNvSpPr/>
          <p:nvPr/>
        </p:nvSpPr>
        <p:spPr>
          <a:xfrm>
            <a:off x="6334148" y="2620692"/>
            <a:ext cx="2646736" cy="785022"/>
          </a:xfrm>
          <a:prstGeom prst="wedgeRectCallout">
            <a:avLst>
              <a:gd name="adj1" fmla="val 106047"/>
              <a:gd name="adj2" fmla="val 87049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 non-linear </a:t>
            </a:r>
            <a:r>
              <a:rPr kumimoji="0" lang="en-I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regressor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is needed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6773860" y="2480658"/>
            <a:ext cx="5052767" cy="3496283"/>
          </a:xfrm>
          <a:custGeom>
            <a:avLst/>
            <a:gdLst>
              <a:gd name="connsiteX0" fmla="*/ 0 w 5052767"/>
              <a:gd name="connsiteY0" fmla="*/ 2234153 h 2234153"/>
              <a:gd name="connsiteX1" fmla="*/ 5052767 w 5052767"/>
              <a:gd name="connsiteY1" fmla="*/ 0 h 2234153"/>
              <a:gd name="connsiteX0" fmla="*/ 0 w 5052767"/>
              <a:gd name="connsiteY0" fmla="*/ 2234153 h 2863085"/>
              <a:gd name="connsiteX1" fmla="*/ 5052767 w 5052767"/>
              <a:gd name="connsiteY1" fmla="*/ 0 h 2863085"/>
              <a:gd name="connsiteX0" fmla="*/ 0 w 5052767"/>
              <a:gd name="connsiteY0" fmla="*/ 2234153 h 3171427"/>
              <a:gd name="connsiteX1" fmla="*/ 5052767 w 5052767"/>
              <a:gd name="connsiteY1" fmla="*/ 0 h 3171427"/>
              <a:gd name="connsiteX0" fmla="*/ 0 w 5052767"/>
              <a:gd name="connsiteY0" fmla="*/ 2234153 h 3496283"/>
              <a:gd name="connsiteX1" fmla="*/ 5052767 w 5052767"/>
              <a:gd name="connsiteY1" fmla="*/ 0 h 3496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52767" h="3496283">
                <a:moveTo>
                  <a:pt x="0" y="2234153"/>
                </a:moveTo>
                <a:cubicBezTo>
                  <a:pt x="760430" y="4279769"/>
                  <a:pt x="3491059" y="4044098"/>
                  <a:pt x="5052767" y="0"/>
                </a:cubicBezTo>
              </a:path>
            </a:pathLst>
          </a:cu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3" name="Straight Connector 132" descr=" 6"/>
          <p:cNvCxnSpPr/>
          <p:nvPr/>
        </p:nvCxnSpPr>
        <p:spPr>
          <a:xfrm flipV="1">
            <a:off x="638536" y="2480658"/>
            <a:ext cx="5097393" cy="279657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4" name="Straight Connector 133" descr=" 6"/>
          <p:cNvCxnSpPr/>
          <p:nvPr/>
        </p:nvCxnSpPr>
        <p:spPr>
          <a:xfrm flipV="1">
            <a:off x="6691056" y="3874617"/>
            <a:ext cx="5097393" cy="279657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5" name="Straight Connector 134" descr=" 6"/>
          <p:cNvCxnSpPr/>
          <p:nvPr/>
        </p:nvCxnSpPr>
        <p:spPr>
          <a:xfrm flipV="1">
            <a:off x="9047173" y="2469287"/>
            <a:ext cx="2779454" cy="426135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36" name="Straight Connector 135" descr=" 6"/>
          <p:cNvCxnSpPr/>
          <p:nvPr/>
        </p:nvCxnSpPr>
        <p:spPr>
          <a:xfrm>
            <a:off x="6207856" y="5503680"/>
            <a:ext cx="5349793" cy="56787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061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1.04167E-6 -0.07777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8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-1.66667E-6 0.0837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81481E-6 L -2.29167E-6 0.0638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2.91667E-6 -0.05255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-3.75E-6 0.05278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-0.06945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5E-6 -0.05393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0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4.375E-6 0.05555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7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22222E-6 L 4.16667E-6 0.05278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0.05254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-0.07801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6.25E-7 -0.04583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Accelerated Kernel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746376"/>
          </a:xfrm>
        </p:spPr>
        <p:txBody>
          <a:bodyPr>
            <a:normAutofit/>
          </a:bodyPr>
          <a:lstStyle/>
          <a:p>
            <a:r>
              <a:rPr lang="en-US" dirty="0" smtClean="0"/>
              <a:t>Several techniques exist </a:t>
            </a:r>
            <a:r>
              <a:rPr lang="en-US" dirty="0" smtClean="0"/>
              <a:t>to speedup kernel algorithms – these can </a:t>
            </a:r>
            <a:r>
              <a:rPr lang="en-US" dirty="0" smtClean="0"/>
              <a:t>be grouped into three main families</a:t>
            </a:r>
          </a:p>
          <a:p>
            <a:pPr lvl="2"/>
            <a:r>
              <a:rPr lang="en-US" dirty="0" smtClean="0"/>
              <a:t>Presented using kernel SVM as example – can be applied to kernel RR/PCA too</a:t>
            </a:r>
          </a:p>
          <a:p>
            <a:r>
              <a:rPr lang="en-US" b="1" dirty="0" smtClean="0"/>
              <a:t>Post-processing</a:t>
            </a:r>
            <a:r>
              <a:rPr lang="en-US" dirty="0" smtClean="0"/>
              <a:t>: </a:t>
            </a:r>
            <a:r>
              <a:rPr lang="en-US" dirty="0"/>
              <a:t>learn the kernel </a:t>
            </a:r>
            <a:r>
              <a:rPr lang="en-US" dirty="0" smtClean="0"/>
              <a:t>SVM model (will be a </a:t>
            </a:r>
            <a:r>
              <a:rPr lang="en-US" dirty="0"/>
              <a:t>bit costly</a:t>
            </a:r>
            <a:r>
              <a:rPr lang="en-US" dirty="0" smtClean="0"/>
              <a:t>) </a:t>
            </a:r>
            <a:r>
              <a:rPr lang="en-US" dirty="0"/>
              <a:t>but then </a:t>
            </a:r>
            <a:r>
              <a:rPr lang="en-US" dirty="0" smtClean="0"/>
              <a:t>compress the </a:t>
            </a:r>
            <a:r>
              <a:rPr lang="en-US" dirty="0"/>
              <a:t>model </a:t>
            </a:r>
            <a:r>
              <a:rPr lang="en-US" dirty="0" smtClean="0"/>
              <a:t>to make storage/prediction cheaper</a:t>
            </a:r>
            <a:endParaRPr lang="en-US" dirty="0"/>
          </a:p>
          <a:p>
            <a:r>
              <a:rPr lang="en-US" b="1" dirty="0"/>
              <a:t>Approximate </a:t>
            </a:r>
            <a:r>
              <a:rPr lang="en-US" b="1" dirty="0" smtClean="0"/>
              <a:t>training</a:t>
            </a:r>
            <a:r>
              <a:rPr lang="en-US" dirty="0" smtClean="0"/>
              <a:t>: </a:t>
            </a:r>
            <a:r>
              <a:rPr lang="en-US" dirty="0"/>
              <a:t>directly learn a kernel SVM model that is cheap to store and </a:t>
            </a:r>
            <a:r>
              <a:rPr lang="en-US" dirty="0" smtClean="0"/>
              <a:t>predict</a:t>
            </a:r>
            <a:endParaRPr lang="en-US" dirty="0"/>
          </a:p>
          <a:p>
            <a:r>
              <a:rPr lang="en-US" b="1" dirty="0"/>
              <a:t>Kernel </a:t>
            </a:r>
            <a:r>
              <a:rPr lang="en-US" b="1" dirty="0" smtClean="0"/>
              <a:t>approximation</a:t>
            </a:r>
            <a:r>
              <a:rPr lang="en-US" dirty="0" smtClean="0"/>
              <a:t>: </a:t>
            </a:r>
            <a:r>
              <a:rPr lang="en-US" dirty="0"/>
              <a:t>use a </a:t>
            </a:r>
            <a:r>
              <a:rPr lang="en-US" dirty="0" smtClean="0"/>
              <a:t>kernel different than </a:t>
            </a:r>
            <a:r>
              <a:rPr lang="en-US" dirty="0"/>
              <a:t>the one </a:t>
            </a:r>
            <a:r>
              <a:rPr lang="en-US" dirty="0" smtClean="0"/>
              <a:t>we originally wanted but choose this new kernel so that it</a:t>
            </a:r>
          </a:p>
          <a:p>
            <a:pPr lvl="2"/>
            <a:r>
              <a:rPr lang="en-US" dirty="0" smtClean="0"/>
              <a:t>Provides approximately the same kernel values as the original one</a:t>
            </a:r>
          </a:p>
          <a:p>
            <a:pPr lvl="2"/>
            <a:r>
              <a:rPr lang="en-US" dirty="0" smtClean="0"/>
              <a:t>Results in models that are </a:t>
            </a:r>
            <a:r>
              <a:rPr lang="en-US" dirty="0"/>
              <a:t>cheap to store and </a:t>
            </a:r>
            <a:r>
              <a:rPr lang="en-US" dirty="0" smtClean="0"/>
              <a:t>predict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Post Processing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8588" y="1085531"/>
                <a:ext cx="8095516" cy="569872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Learn kernel SVM, support vectors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Find a </a:t>
                </a:r>
                <a:r>
                  <a:rPr lang="en-IN" i="1" dirty="0" smtClean="0"/>
                  <a:t>reduced set</a:t>
                </a:r>
                <a:r>
                  <a:rPr lang="en-IN" dirty="0" smtClean="0"/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≪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IN" dirty="0" smtClean="0"/>
                  <a:t> support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 dirty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e.g. by using k-means clustering in original space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Re-compute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dirty="0" smtClean="0"/>
                  <a:t> values for these reduced set support vectors e.g. by running SVM again on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 dirty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IN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lvl="2"/>
                <a:r>
                  <a:rPr lang="en-US" dirty="0"/>
                  <a:t>Burges and </a:t>
                </a:r>
                <a:r>
                  <a:rPr lang="en-US" dirty="0" err="1"/>
                  <a:t>Scholkopf</a:t>
                </a:r>
                <a:r>
                  <a:rPr lang="en-US" dirty="0"/>
                  <a:t>, </a:t>
                </a:r>
                <a:r>
                  <a:rPr lang="en-US" b="1" dirty="0"/>
                  <a:t>Improving the Speed and Accuracy of SVMs</a:t>
                </a:r>
                <a:r>
                  <a:rPr lang="en-US" dirty="0"/>
                  <a:t>, NIPS 1996.</a:t>
                </a:r>
              </a:p>
              <a:p>
                <a:pPr lvl="2"/>
                <a:r>
                  <a:rPr lang="en-US" dirty="0" err="1"/>
                  <a:t>Cossalter</a:t>
                </a:r>
                <a:r>
                  <a:rPr lang="en-US" dirty="0"/>
                  <a:t> et al. </a:t>
                </a:r>
                <a:r>
                  <a:rPr lang="en-US" b="1" dirty="0"/>
                  <a:t>Adaptive Kernel Approximation for Large-Scale Non-Linear SVM Prediction</a:t>
                </a:r>
                <a:r>
                  <a:rPr lang="en-US" dirty="0"/>
                  <a:t>, ICML 2011.</a:t>
                </a:r>
              </a:p>
            </p:txBody>
          </p:sp>
        </mc:Choice>
        <mc:Fallback xmlns="">
          <p:sp>
            <p:nvSpPr>
              <p:cNvPr id="8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8588" y="1085531"/>
                <a:ext cx="8095516" cy="5698727"/>
              </a:xfrm>
              <a:blipFill>
                <a:blip r:embed="rId2"/>
                <a:stretch>
                  <a:fillRect l="-828" t="-2353" r="-14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Oval 83"/>
          <p:cNvSpPr/>
          <p:nvPr/>
        </p:nvSpPr>
        <p:spPr>
          <a:xfrm>
            <a:off x="9714829" y="4152566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693101" y="1934132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097166" y="373448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857182" y="2280336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9897360" y="4541551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516162" y="303783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384388" y="1820317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215197" y="296740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992083" y="3072690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783477" y="2345649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343169" y="4009253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1069548" y="1848407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725707" y="4582440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418707" y="340968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468565" y="5247148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9222512" y="2966880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247389" y="5178287"/>
            <a:ext cx="311085" cy="3110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571319" y="3714345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9546982" y="1619865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698644" y="1920166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903104" y="2366804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922127" y="452406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1126324" y="497747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1278249" y="5271001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1604206" y="3041812"/>
            <a:ext cx="311085" cy="311085"/>
          </a:xfrm>
          <a:prstGeom prst="ellipse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0143245">
            <a:off x="8784806" y="1777084"/>
            <a:ext cx="675651" cy="169484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0143245">
            <a:off x="9800324" y="4012099"/>
            <a:ext cx="675651" cy="169484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 rot="20143245">
            <a:off x="10915534" y="4421241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20143245">
            <a:off x="10204773" y="2864417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 rot="20143245">
            <a:off x="9560712" y="1521018"/>
            <a:ext cx="675651" cy="12944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8947938" y="2454752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732362" y="2001523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9110299" y="1536772"/>
            <a:ext cx="1909817" cy="41064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8577057" y="1448355"/>
            <a:ext cx="1909817" cy="41064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9606501" y="1536772"/>
            <a:ext cx="1909817" cy="410640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9987347" y="4714364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383930" y="3371834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1090309" y="4928077"/>
            <a:ext cx="311085" cy="311085"/>
          </a:xfrm>
          <a:prstGeom prst="ellipse">
            <a:avLst/>
          </a:prstGeom>
          <a:solidFill>
            <a:srgbClr val="FFFF00"/>
          </a:solidFill>
          <a:ln w="76200">
            <a:solidFill>
              <a:srgbClr val="2ECC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50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9" grpId="0" animBg="1"/>
      <p:bldP spid="120" grpId="0" animBg="1"/>
      <p:bldP spid="1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Approximate Training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Kernel SVMs always use support </a:t>
                </a:r>
                <a:r>
                  <a:rPr lang="en-US" dirty="0"/>
                  <a:t>vectors </a:t>
                </a:r>
                <a:r>
                  <a:rPr lang="en-US" dirty="0" smtClean="0"/>
                  <a:t>that are </a:t>
                </a:r>
                <a:r>
                  <a:rPr lang="en-US" dirty="0"/>
                  <a:t>a subset of </a:t>
                </a:r>
                <a:r>
                  <a:rPr lang="en-US" dirty="0" smtClean="0"/>
                  <a:t>train data</a:t>
                </a:r>
                <a:endParaRPr lang="en-US" dirty="0"/>
              </a:p>
              <a:p>
                <a:pPr lvl="2"/>
                <a:r>
                  <a:rPr lang="en-US" dirty="0"/>
                  <a:t>Maybe removing this restriction can reduce their number?</a:t>
                </a:r>
              </a:p>
              <a:p>
                <a:pPr lvl="2"/>
                <a:r>
                  <a:rPr lang="en-US" dirty="0"/>
                  <a:t>Learn support vectors as well </a:t>
                </a:r>
                <a:r>
                  <a:rPr lang="en-US" dirty="0" smtClean="0"/>
                  <a:t>(that are not </a:t>
                </a:r>
                <a:r>
                  <a:rPr lang="en-US" dirty="0"/>
                  <a:t>necessarily training points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Given budget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on how many SV we are allowed (based on space/time)</a:t>
                </a:r>
              </a:p>
              <a:p>
                <a:pPr lvl="2"/>
                <a:r>
                  <a:rPr lang="en-US" dirty="0" smtClean="0"/>
                  <a:t>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so that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nary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IN" dirty="0" smtClean="0"/>
                  <a:t> is a good model for our learning task</a:t>
                </a:r>
              </a:p>
              <a:p>
                <a:pPr lvl="2"/>
                <a:r>
                  <a:rPr lang="en-IN" dirty="0" smtClean="0"/>
                  <a:t>Reduces model size and prediction time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𝑘𝑑</m:t>
                        </m:r>
                      </m:e>
                    </m:d>
                  </m:oMath>
                </a14:m>
                <a:r>
                  <a:rPr lang="en-IN" dirty="0" smtClean="0"/>
                  <a:t> where we can control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No free lunch: training problem becomes much more difficult – not a convex problem anymore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err="1"/>
                  <a:t>Joachims</a:t>
                </a:r>
                <a:r>
                  <a:rPr lang="en-IN" dirty="0"/>
                  <a:t> and Yu. </a:t>
                </a:r>
                <a:r>
                  <a:rPr lang="en-IN" b="1" dirty="0"/>
                  <a:t>Sparse Kernel SVMs via Cutting-Plane Training</a:t>
                </a:r>
                <a:r>
                  <a:rPr lang="en-IN" dirty="0"/>
                  <a:t>, Machine Learning 76(2):179-193, 2009</a:t>
                </a:r>
              </a:p>
              <a:p>
                <a:pPr lvl="2"/>
                <a:r>
                  <a:rPr lang="en-IN" dirty="0"/>
                  <a:t>Tsang et al. </a:t>
                </a:r>
                <a:r>
                  <a:rPr lang="en-IN" b="1" dirty="0"/>
                  <a:t>Core Vector Machines</a:t>
                </a:r>
                <a:r>
                  <a:rPr lang="en-IN" dirty="0"/>
                  <a:t>, JMLR 6:363-392, 2005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10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6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Approximation - </a:t>
            </a:r>
            <a:r>
              <a:rPr lang="en-IN" dirty="0" err="1" smtClean="0"/>
              <a:t>Landmarking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205508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a training 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Based on budget, Identify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train points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(e.g. clustering, randomly)</a:t>
                </a:r>
              </a:p>
              <a:p>
                <a:pPr lvl="2"/>
                <a:r>
                  <a:rPr lang="en-IN" dirty="0" smtClean="0"/>
                  <a:t>Represent every other point (train/test) in terms of their similarity to these prototypes where similarity is given by the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Treat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IN" dirty="0" smtClean="0"/>
                  <a:t> as a new feature representation and use it in ML </a:t>
                </a:r>
                <a:r>
                  <a:rPr lang="en-IN" dirty="0" err="1" smtClean="0"/>
                  <a:t>algos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is reasonably small, can use linear SVM/RR/PCA on new features directly</a:t>
                </a:r>
              </a:p>
              <a:p>
                <a:pPr lvl="2"/>
                <a:r>
                  <a:rPr lang="en-IN" dirty="0" smtClean="0"/>
                  <a:t>Offers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model size and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prediction time where we can control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Can be shown mathematically that if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was nice for the problem (e.g. gave us small classification/regression error), then so will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US" dirty="0" err="1"/>
                  <a:t>Balcan</a:t>
                </a:r>
                <a:r>
                  <a:rPr lang="en-US" dirty="0"/>
                  <a:t> and Blum. </a:t>
                </a:r>
                <a:r>
                  <a:rPr lang="en-US" b="1" dirty="0"/>
                  <a:t>On a Theory of Learning with Similarity Functions</a:t>
                </a:r>
                <a:r>
                  <a:rPr lang="en-US" dirty="0"/>
                  <a:t>, ICML </a:t>
                </a:r>
                <a:r>
                  <a:rPr lang="en-US" dirty="0" smtClean="0"/>
                  <a:t>2006.</a:t>
                </a:r>
                <a:endParaRPr lang="en-US" dirty="0"/>
              </a:p>
              <a:p>
                <a:pPr lvl="2"/>
                <a:r>
                  <a:rPr lang="en-US" dirty="0"/>
                  <a:t>K. and Jain. </a:t>
                </a:r>
                <a:r>
                  <a:rPr lang="en-US" b="1" dirty="0"/>
                  <a:t>Similarity-based Learning via Data driven </a:t>
                </a:r>
                <a:r>
                  <a:rPr lang="en-US" b="1" dirty="0" err="1"/>
                  <a:t>Embeddings</a:t>
                </a:r>
                <a:r>
                  <a:rPr lang="en-US" dirty="0"/>
                  <a:t>, NIPS 2011.</a:t>
                </a:r>
                <a:endParaRPr lang="en-IN" dirty="0" smtClean="0"/>
              </a:p>
              <a:p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2055086" cy="5746376"/>
              </a:xfrm>
              <a:blipFill>
                <a:blip r:embed="rId2"/>
                <a:stretch>
                  <a:fillRect l="-556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Kernel Approximation – Nystrom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5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Close cousin of </a:t>
                </a:r>
                <a:r>
                  <a:rPr lang="en-IN" dirty="0" err="1" smtClean="0"/>
                  <a:t>landmarking</a:t>
                </a:r>
                <a:r>
                  <a:rPr lang="en-IN" dirty="0" smtClean="0"/>
                  <a:t> – removes redundancy in landmarks</a:t>
                </a:r>
              </a:p>
              <a:p>
                <a:pPr lvl="2"/>
                <a:r>
                  <a:rPr lang="en-IN" dirty="0" smtClean="0"/>
                  <a:t>Suppose we have chosen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landmarks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IN" dirty="0" smtClean="0"/>
                  <a:t>. 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be the Gram matrix of these landmarks w.r.t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and its (thin) </a:t>
                </a:r>
                <a:r>
                  <a:rPr lang="en-IN" dirty="0" err="1" smtClean="0"/>
                  <a:t>eigendecomp</a:t>
                </a:r>
                <a:r>
                  <a:rPr lang="en-IN" dirty="0" smtClean="0"/>
                  <a:t>.</a:t>
                </a:r>
              </a:p>
              <a:p>
                <a:pPr lvl="2"/>
                <a:r>
                  <a:rPr lang="en-US" dirty="0" smtClean="0"/>
                  <a:t>As before, define the landmarked feature map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IN" dirty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IN" dirty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IN" dirty="0" smtClean="0"/>
                  <a:t> but instead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ra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 smtClean="0"/>
                  <a:t> exists since we chose thin ED)</a:t>
                </a:r>
              </a:p>
              <a:p>
                <a:pPr lvl="2"/>
                <a:r>
                  <a:rPr lang="en-US" dirty="0"/>
                  <a:t>Another interpretation – </a:t>
                </a:r>
                <a:r>
                  <a:rPr lang="en-US" dirty="0" err="1"/>
                  <a:t>landmarking</a:t>
                </a:r>
                <a:r>
                  <a:rPr lang="en-US" dirty="0"/>
                  <a:t> effectively asks us to use the kernel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dirty="0"/>
                  <a:t> whereas Nystrom effectively asks us to use the kernel</a:t>
                </a:r>
                <a:br>
                  <a:rPr lang="en-IN" dirty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dirty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r>
                  <a:rPr lang="en-US" dirty="0"/>
                  <a:t>Suppose we cheated and </a:t>
                </a:r>
                <a:r>
                  <a:rPr lang="en-US" dirty="0" smtClean="0"/>
                  <a:t>chose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=…=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(i.e. same landmark)</a:t>
                </a:r>
                <a:endParaRPr lang="en-IN" dirty="0"/>
              </a:p>
              <a:p>
                <a:pPr lvl="2"/>
                <a:r>
                  <a:rPr lang="en-US" dirty="0" smtClean="0"/>
                  <a:t>Nystrom method will detect this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will be rank 1 and so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Williams </a:t>
                </a:r>
                <a:r>
                  <a:rPr lang="en-US" dirty="0"/>
                  <a:t>et al. </a:t>
                </a:r>
                <a:r>
                  <a:rPr lang="en-US" b="1" dirty="0"/>
                  <a:t>Using Nystrom Method to Speed Up Kernel Machines</a:t>
                </a:r>
                <a:r>
                  <a:rPr lang="en-US" dirty="0"/>
                  <a:t>, NIPS 2000</a:t>
                </a:r>
              </a:p>
              <a:p>
                <a:pPr lvl="2"/>
                <a:r>
                  <a:rPr lang="en-US" dirty="0"/>
                  <a:t>Yang et al. </a:t>
                </a:r>
                <a:r>
                  <a:rPr lang="en-US" b="1" dirty="0"/>
                  <a:t>Nystrom Method vs Random Fourier Features</a:t>
                </a:r>
                <a:r>
                  <a:rPr lang="en-US" dirty="0"/>
                  <a:t>, NIPS </a:t>
                </a:r>
                <a:r>
                  <a:rPr lang="en-US" dirty="0" smtClean="0"/>
                  <a:t>2012</a:t>
                </a:r>
                <a:endParaRPr lang="en-IN" dirty="0" smtClean="0"/>
              </a:p>
              <a:p>
                <a:pPr lvl="2"/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5"/>
                <a:ext cx="11938645" cy="5746376"/>
              </a:xfrm>
              <a:blipFill>
                <a:blip r:embed="rId2"/>
                <a:stretch>
                  <a:fillRect l="-1328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Approximation – Explicit Features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Kernels use high/infinite dim feature maps – root of all problems</a:t>
                </a:r>
              </a:p>
              <a:p>
                <a:pPr lvl="2"/>
                <a:r>
                  <a:rPr lang="en-IN" dirty="0" smtClean="0"/>
                  <a:t>Can we get finite (small) dim feature maps that approx. the kernel value?</a:t>
                </a:r>
              </a:p>
              <a:p>
                <a:pPr lvl="2"/>
                <a:r>
                  <a:rPr lang="en-IN" dirty="0" smtClean="0"/>
                  <a:t>Given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over a domain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IN" dirty="0" smtClean="0"/>
                  <a:t> and budget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, find a map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/>
                </a:r>
                <a:br>
                  <a:rPr lang="en-IN" dirty="0" smtClean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If such maps exist then we can simply execute linear SVM/RR/PCA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Will get performance similar to what using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directly with kernel SVM/RR/PCA would have given but now with only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model size,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dirty="0" smtClean="0"/>
                  <a:t> prediction time</a:t>
                </a:r>
              </a:p>
              <a:p>
                <a:pPr lvl="2"/>
                <a:r>
                  <a:rPr lang="en-IN" dirty="0" smtClean="0"/>
                  <a:t>Note that </a:t>
                </a:r>
                <a:r>
                  <a:rPr lang="en-IN" dirty="0" err="1" smtClean="0"/>
                  <a:t>landmarking</a:t>
                </a:r>
                <a:r>
                  <a:rPr lang="en-IN" dirty="0" smtClean="0"/>
                  <a:t>/Nystrom do not seek to approximate kernel values</a:t>
                </a:r>
              </a:p>
              <a:p>
                <a:r>
                  <a:rPr lang="en-IN" dirty="0" smtClean="0"/>
                  <a:t>Why should such kernel approximating maps even exist?</a:t>
                </a:r>
              </a:p>
              <a:p>
                <a:pPr lvl="2"/>
                <a:r>
                  <a:rPr lang="en-IN" dirty="0" smtClean="0"/>
                  <a:t>We call a kernel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a </a:t>
                </a:r>
                <a:r>
                  <a:rPr lang="en-IN" dirty="0" smtClean="0"/>
                  <a:t>rank-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IN" dirty="0" smtClean="0"/>
                  <a:t> kernel if its 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Several popular kernels (poly, Gaussian, Laplacian) have a funny property that they can be expressed as an average (expectation) of </a:t>
                </a:r>
                <a:r>
                  <a:rPr lang="en-IN" dirty="0" smtClean="0"/>
                  <a:t>rank-1 </a:t>
                </a:r>
                <a:r>
                  <a:rPr lang="en-IN" dirty="0" smtClean="0"/>
                  <a:t>kernels</a:t>
                </a:r>
              </a:p>
              <a:p>
                <a:pPr lvl="2"/>
                <a:r>
                  <a:rPr lang="en-IN" dirty="0" smtClean="0"/>
                  <a:t>Several techniques exploit this property to construct such maps 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766" b="-29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9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Approximation – Explicit Features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Specifically, several </a:t>
                </a:r>
                <a:r>
                  <a:rPr lang="en-IN" dirty="0" smtClean="0"/>
                  <a:t>popular kernels can be written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is a distribution </a:t>
                </a:r>
                <a:r>
                  <a:rPr lang="en-IN" dirty="0"/>
                  <a:t>specific to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IN" dirty="0" smtClean="0"/>
                  <a:t> (typically </a:t>
                </a:r>
                <a:r>
                  <a:rPr lang="en-IN" dirty="0" smtClean="0"/>
                  <a:t>over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For every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r>
                  <a:rPr lang="en-IN" dirty="0" smtClean="0"/>
                  <a:t> is rank 1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Such results are often classical e.g. </a:t>
                </a:r>
                <a:r>
                  <a:rPr lang="en-IN" dirty="0" err="1" smtClean="0"/>
                  <a:t>Bochner’s</a:t>
                </a:r>
                <a:r>
                  <a:rPr lang="en-IN" dirty="0" smtClean="0"/>
                  <a:t> theorem, Schoenberg’s theorem</a:t>
                </a:r>
              </a:p>
              <a:p>
                <a:pPr lvl="2"/>
                <a:r>
                  <a:rPr lang="en-IN" dirty="0" smtClean="0"/>
                  <a:t>Exploiting such a result is straightforward –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IN" dirty="0" smtClean="0"/>
                  <a:t> and let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/>
                  <a:t>For example, for the Gaussian kernel, </a:t>
                </a:r>
                <a:r>
                  <a:rPr lang="en-IN" dirty="0" err="1"/>
                  <a:t>Bochner’s</a:t>
                </a:r>
                <a:r>
                  <a:rPr lang="en-IN" dirty="0"/>
                  <a:t> theorem tells us that</a:t>
                </a:r>
                <a:br>
                  <a:rPr lang="en-IN" dirty="0"/>
                </a:b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func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𝛚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IN" dirty="0"/>
                  <a:t/>
                </a:r>
                <a:br>
                  <a:rPr lang="en-IN" dirty="0"/>
                </a:br>
                <a:r>
                  <a:rPr lang="en-IN" dirty="0"/>
                  <a:t>where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i.e.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𝛚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𝛚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↦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Several </a:t>
                </a:r>
                <a:r>
                  <a:rPr lang="en-IN" dirty="0"/>
                  <a:t>papers mathematically show that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⟨"/>
                        <m:endChr m:val="⟩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acc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1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Approximation – Explicit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746376"/>
          </a:xfrm>
        </p:spPr>
        <p:txBody>
          <a:bodyPr>
            <a:normAutofit/>
          </a:bodyPr>
          <a:lstStyle/>
          <a:p>
            <a:r>
              <a:rPr lang="en-IN" dirty="0" smtClean="0"/>
              <a:t>Feature constructions for Gaussian/Laplacian, intersection, poly kernels</a:t>
            </a:r>
          </a:p>
          <a:p>
            <a:pPr lvl="2"/>
            <a:r>
              <a:rPr lang="en-IN" dirty="0" err="1" smtClean="0"/>
              <a:t>Rahimi</a:t>
            </a:r>
            <a:r>
              <a:rPr lang="en-IN" dirty="0" smtClean="0"/>
              <a:t> </a:t>
            </a:r>
            <a:r>
              <a:rPr lang="en-IN" dirty="0"/>
              <a:t>and </a:t>
            </a:r>
            <a:r>
              <a:rPr lang="en-IN" dirty="0" err="1"/>
              <a:t>Recht</a:t>
            </a:r>
            <a:r>
              <a:rPr lang="en-IN" dirty="0"/>
              <a:t>, Random Features for Large Scale Kernel Machines, NIPS </a:t>
            </a:r>
            <a:r>
              <a:rPr lang="en-IN" dirty="0" smtClean="0"/>
              <a:t>‘07</a:t>
            </a:r>
            <a:endParaRPr lang="en-IN" dirty="0"/>
          </a:p>
          <a:p>
            <a:pPr lvl="2"/>
            <a:r>
              <a:rPr lang="en-IN" dirty="0" err="1" smtClean="0"/>
              <a:t>Maji</a:t>
            </a:r>
            <a:r>
              <a:rPr lang="en-IN" dirty="0" smtClean="0"/>
              <a:t> </a:t>
            </a:r>
            <a:r>
              <a:rPr lang="en-IN" dirty="0"/>
              <a:t>and Berg, Max-margin Additive Classifiers for Detect, ICCV 2009</a:t>
            </a:r>
          </a:p>
          <a:p>
            <a:pPr lvl="2"/>
            <a:r>
              <a:rPr lang="en-IN" dirty="0" smtClean="0"/>
              <a:t>K</a:t>
            </a:r>
            <a:r>
              <a:rPr lang="en-IN" dirty="0"/>
              <a:t>. and </a:t>
            </a:r>
            <a:r>
              <a:rPr lang="en-IN" dirty="0" err="1"/>
              <a:t>Karnick</a:t>
            </a:r>
            <a:r>
              <a:rPr lang="en-IN" dirty="0"/>
              <a:t>. Random Feature Maps for Dot Product Kernels. AISTATS </a:t>
            </a:r>
            <a:r>
              <a:rPr lang="en-IN" dirty="0" smtClean="0"/>
              <a:t>2012</a:t>
            </a:r>
          </a:p>
          <a:p>
            <a:r>
              <a:rPr lang="en-IN" dirty="0" smtClean="0"/>
              <a:t>Other interesting approaches to kernel approximation exist too</a:t>
            </a:r>
          </a:p>
          <a:p>
            <a:r>
              <a:rPr lang="en-IN" dirty="0" smtClean="0"/>
              <a:t>Use </a:t>
            </a:r>
            <a:r>
              <a:rPr lang="en-IN" dirty="0"/>
              <a:t>decision trees to compute similarity between two points and use that as kernel – extremely fast prediction</a:t>
            </a:r>
          </a:p>
          <a:p>
            <a:pPr lvl="2"/>
            <a:r>
              <a:rPr lang="en-IN" dirty="0" smtClean="0"/>
              <a:t>Jose </a:t>
            </a:r>
            <a:r>
              <a:rPr lang="en-IN" dirty="0"/>
              <a:t>et al. Local Deep Kernel Learning, ICML 2013.</a:t>
            </a:r>
          </a:p>
          <a:p>
            <a:r>
              <a:rPr lang="en-IN" dirty="0"/>
              <a:t>Learn these kernel approximations in a task-dependent manner</a:t>
            </a:r>
          </a:p>
          <a:p>
            <a:pPr lvl="2"/>
            <a:r>
              <a:rPr lang="en-IN" dirty="0" err="1"/>
              <a:t>Perronnin</a:t>
            </a:r>
            <a:r>
              <a:rPr lang="en-IN" dirty="0"/>
              <a:t> </a:t>
            </a:r>
            <a:r>
              <a:rPr lang="en-IN" dirty="0" smtClean="0"/>
              <a:t>et al. </a:t>
            </a:r>
            <a:r>
              <a:rPr lang="en-IN" dirty="0"/>
              <a:t>Large-scale Image Categorization with Explicit Data </a:t>
            </a:r>
            <a:r>
              <a:rPr lang="en-IN" dirty="0" smtClean="0"/>
              <a:t>Embedding</a:t>
            </a:r>
            <a:r>
              <a:rPr lang="en-IN" dirty="0"/>
              <a:t>, CVPR 2010.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548597" y="25694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2945041" y="238926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2720047" y="219212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1887676" y="4288573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2720047" y="30773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2179931" y="464812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2259660" y="240457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2259660" y="4379144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1686929" y="471914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08481" y="504732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3911089" y="345181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4286895" y="397499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3801032" y="397499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4082539" y="418710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3739639" y="431242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3409674" y="4101376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4082539" y="4679917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2494732" y="2543477"/>
            <a:ext cx="291398" cy="291398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3895537" y="3978629"/>
            <a:ext cx="291398" cy="291398"/>
          </a:xfrm>
          <a:prstGeom prst="ellipse">
            <a:avLst/>
          </a:prstGeom>
          <a:solidFill>
            <a:srgbClr val="00B0F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1912090" y="4483749"/>
            <a:ext cx="291398" cy="291398"/>
          </a:xfrm>
          <a:prstGeom prst="ellipse">
            <a:avLst/>
          </a:prstGeom>
          <a:solidFill>
            <a:srgbClr val="2ECC71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536931" y="3077349"/>
            <a:ext cx="2408110" cy="74128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2" name="Straight Connector 161"/>
          <p:cNvCxnSpPr/>
          <p:nvPr/>
        </p:nvCxnSpPr>
        <p:spPr>
          <a:xfrm flipV="1">
            <a:off x="2945536" y="1828993"/>
            <a:ext cx="2122396" cy="199285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63" name="Straight Connector 162"/>
          <p:cNvCxnSpPr/>
          <p:nvPr/>
        </p:nvCxnSpPr>
        <p:spPr>
          <a:xfrm flipH="1" flipV="1">
            <a:off x="2943357" y="3813078"/>
            <a:ext cx="637767" cy="277720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64" name="Oval 163"/>
          <p:cNvSpPr/>
          <p:nvPr/>
        </p:nvSpPr>
        <p:spPr>
          <a:xfrm>
            <a:off x="9384074" y="214794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9050747" y="242204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8772617" y="281016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9995533" y="2810168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8601167" y="324879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10166983" y="324879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9720332" y="238926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1" name="Oval 170"/>
          <p:cNvSpPr/>
          <p:nvPr/>
        </p:nvSpPr>
        <p:spPr>
          <a:xfrm>
            <a:off x="8601167" y="368743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2" name="Oval 171"/>
          <p:cNvSpPr/>
          <p:nvPr/>
        </p:nvSpPr>
        <p:spPr>
          <a:xfrm>
            <a:off x="10166983" y="368743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Oval 172"/>
          <p:cNvSpPr/>
          <p:nvPr/>
        </p:nvSpPr>
        <p:spPr>
          <a:xfrm>
            <a:off x="8601167" y="41230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" name="Oval 173"/>
          <p:cNvSpPr/>
          <p:nvPr/>
        </p:nvSpPr>
        <p:spPr>
          <a:xfrm>
            <a:off x="10166983" y="41230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Oval 174"/>
          <p:cNvSpPr/>
          <p:nvPr/>
        </p:nvSpPr>
        <p:spPr>
          <a:xfrm flipV="1">
            <a:off x="10180268" y="547476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Oval 175"/>
          <p:cNvSpPr/>
          <p:nvPr/>
        </p:nvSpPr>
        <p:spPr>
          <a:xfrm flipV="1">
            <a:off x="9846941" y="5200669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Oval 176"/>
          <p:cNvSpPr/>
          <p:nvPr/>
        </p:nvSpPr>
        <p:spPr>
          <a:xfrm flipV="1">
            <a:off x="9568811" y="481254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Oval 177"/>
          <p:cNvSpPr/>
          <p:nvPr/>
        </p:nvSpPr>
        <p:spPr>
          <a:xfrm flipV="1">
            <a:off x="10791727" y="4812542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Oval 178"/>
          <p:cNvSpPr/>
          <p:nvPr/>
        </p:nvSpPr>
        <p:spPr>
          <a:xfrm flipV="1">
            <a:off x="9397361" y="437391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Oval 179"/>
          <p:cNvSpPr/>
          <p:nvPr/>
        </p:nvSpPr>
        <p:spPr>
          <a:xfrm flipV="1">
            <a:off x="10963177" y="4373911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Oval 180"/>
          <p:cNvSpPr/>
          <p:nvPr/>
        </p:nvSpPr>
        <p:spPr>
          <a:xfrm flipV="1">
            <a:off x="10516526" y="523344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Oval 181"/>
          <p:cNvSpPr/>
          <p:nvPr/>
        </p:nvSpPr>
        <p:spPr>
          <a:xfrm flipV="1">
            <a:off x="9397361" y="393528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 flipV="1">
            <a:off x="10963177" y="3935280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Oval 183"/>
          <p:cNvSpPr/>
          <p:nvPr/>
        </p:nvSpPr>
        <p:spPr>
          <a:xfrm flipV="1">
            <a:off x="9397361" y="34997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Oval 184"/>
          <p:cNvSpPr/>
          <p:nvPr/>
        </p:nvSpPr>
        <p:spPr>
          <a:xfrm flipV="1">
            <a:off x="10963177" y="3499705"/>
            <a:ext cx="171450" cy="17145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Rectangular Callout 185"/>
          <p:cNvSpPr/>
          <p:nvPr/>
        </p:nvSpPr>
        <p:spPr>
          <a:xfrm>
            <a:off x="2839827" y="5420692"/>
            <a:ext cx="2797095" cy="785022"/>
          </a:xfrm>
          <a:prstGeom prst="wedgeRectCallout">
            <a:avLst>
              <a:gd name="adj1" fmla="val -60895"/>
              <a:gd name="adj2" fmla="val -10027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K-means clusters data very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7" name="Rectangular Callout 186"/>
          <p:cNvSpPr/>
          <p:nvPr/>
        </p:nvSpPr>
        <p:spPr>
          <a:xfrm>
            <a:off x="4458345" y="1630802"/>
            <a:ext cx="3357358" cy="1074554"/>
          </a:xfrm>
          <a:prstGeom prst="wedgeRectCallout">
            <a:avLst>
              <a:gd name="adj1" fmla="val -59053"/>
              <a:gd name="adj2" fmla="val 10861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However, k-means always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produces linear 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cluster assignment boundaries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8" name="Rectangular Callout 187"/>
          <p:cNvSpPr/>
          <p:nvPr/>
        </p:nvSpPr>
        <p:spPr>
          <a:xfrm>
            <a:off x="5132268" y="3590548"/>
            <a:ext cx="2587902" cy="1074554"/>
          </a:xfrm>
          <a:prstGeom prst="wedgeRectCallout">
            <a:avLst>
              <a:gd name="adj1" fmla="val 86469"/>
              <a:gd name="adj2" fmla="val 32508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Non-linear cluster assignment boundaries needed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9" name="Rectangular Callout 188"/>
          <p:cNvSpPr/>
          <p:nvPr/>
        </p:nvSpPr>
        <p:spPr>
          <a:xfrm>
            <a:off x="7073531" y="5286394"/>
            <a:ext cx="2101877" cy="785022"/>
          </a:xfrm>
          <a:prstGeom prst="wedgeRectCallout">
            <a:avLst>
              <a:gd name="adj1" fmla="val 52904"/>
              <a:gd name="adj2" fmla="val -120227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K-means would do very badly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9293272" y="2930535"/>
            <a:ext cx="291398" cy="291398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10120295" y="4692594"/>
            <a:ext cx="291398" cy="291398"/>
          </a:xfrm>
          <a:prstGeom prst="ellipse">
            <a:avLst/>
          </a:prstGeom>
          <a:solidFill>
            <a:srgbClr val="2ECC71"/>
          </a:solidFill>
          <a:ln w="7620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2" name="Straight Connector 191"/>
          <p:cNvCxnSpPr/>
          <p:nvPr/>
        </p:nvCxnSpPr>
        <p:spPr>
          <a:xfrm>
            <a:off x="7791588" y="3887225"/>
            <a:ext cx="3897346" cy="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" name="Freeform 4"/>
          <p:cNvSpPr/>
          <p:nvPr/>
        </p:nvSpPr>
        <p:spPr>
          <a:xfrm>
            <a:off x="8907339" y="2743199"/>
            <a:ext cx="1839951" cy="2362057"/>
          </a:xfrm>
          <a:custGeom>
            <a:avLst/>
            <a:gdLst>
              <a:gd name="connsiteX0" fmla="*/ 0 w 1756881"/>
              <a:gd name="connsiteY0" fmla="*/ 2137738 h 2333103"/>
              <a:gd name="connsiteX1" fmla="*/ 400692 w 1756881"/>
              <a:gd name="connsiteY1" fmla="*/ 714 h 2333103"/>
              <a:gd name="connsiteX2" fmla="*/ 1150705 w 1756881"/>
              <a:gd name="connsiteY2" fmla="*/ 2332947 h 2333103"/>
              <a:gd name="connsiteX3" fmla="*/ 1756881 w 1756881"/>
              <a:gd name="connsiteY3" fmla="*/ 93181 h 2333103"/>
              <a:gd name="connsiteX0" fmla="*/ 4578 w 1761459"/>
              <a:gd name="connsiteY0" fmla="*/ 2137746 h 2333111"/>
              <a:gd name="connsiteX1" fmla="*/ 405270 w 1761459"/>
              <a:gd name="connsiteY1" fmla="*/ 722 h 2333111"/>
              <a:gd name="connsiteX2" fmla="*/ 1155283 w 1761459"/>
              <a:gd name="connsiteY2" fmla="*/ 2332955 h 2333111"/>
              <a:gd name="connsiteX3" fmla="*/ 1761459 w 1761459"/>
              <a:gd name="connsiteY3" fmla="*/ 93189 h 2333111"/>
              <a:gd name="connsiteX0" fmla="*/ 26850 w 1783731"/>
              <a:gd name="connsiteY0" fmla="*/ 2138012 h 2333377"/>
              <a:gd name="connsiteX1" fmla="*/ 427542 w 1783731"/>
              <a:gd name="connsiteY1" fmla="*/ 988 h 2333377"/>
              <a:gd name="connsiteX2" fmla="*/ 1177555 w 1783731"/>
              <a:gd name="connsiteY2" fmla="*/ 2333221 h 2333377"/>
              <a:gd name="connsiteX3" fmla="*/ 1783731 w 1783731"/>
              <a:gd name="connsiteY3" fmla="*/ 93455 h 2333377"/>
              <a:gd name="connsiteX0" fmla="*/ 10766 w 1767647"/>
              <a:gd name="connsiteY0" fmla="*/ 2163403 h 2358864"/>
              <a:gd name="connsiteX1" fmla="*/ 532108 w 1767647"/>
              <a:gd name="connsiteY1" fmla="*/ 979 h 2358864"/>
              <a:gd name="connsiteX2" fmla="*/ 1161471 w 1767647"/>
              <a:gd name="connsiteY2" fmla="*/ 2358612 h 2358864"/>
              <a:gd name="connsiteX3" fmla="*/ 1767647 w 1767647"/>
              <a:gd name="connsiteY3" fmla="*/ 118846 h 2358864"/>
              <a:gd name="connsiteX0" fmla="*/ 13998 w 1770879"/>
              <a:gd name="connsiteY0" fmla="*/ 2169751 h 2365239"/>
              <a:gd name="connsiteX1" fmla="*/ 497240 w 1770879"/>
              <a:gd name="connsiteY1" fmla="*/ 977 h 2365239"/>
              <a:gd name="connsiteX2" fmla="*/ 1164703 w 1770879"/>
              <a:gd name="connsiteY2" fmla="*/ 2364960 h 2365239"/>
              <a:gd name="connsiteX3" fmla="*/ 1770879 w 1770879"/>
              <a:gd name="connsiteY3" fmla="*/ 125194 h 2365239"/>
              <a:gd name="connsiteX0" fmla="*/ 15949 w 1772830"/>
              <a:gd name="connsiteY0" fmla="*/ 2168965 h 2364453"/>
              <a:gd name="connsiteX1" fmla="*/ 499191 w 1772830"/>
              <a:gd name="connsiteY1" fmla="*/ 191 h 2364453"/>
              <a:gd name="connsiteX2" fmla="*/ 1166654 w 1772830"/>
              <a:gd name="connsiteY2" fmla="*/ 2364174 h 2364453"/>
              <a:gd name="connsiteX3" fmla="*/ 1772830 w 1772830"/>
              <a:gd name="connsiteY3" fmla="*/ 124408 h 2364453"/>
              <a:gd name="connsiteX0" fmla="*/ 0 w 1756881"/>
              <a:gd name="connsiteY0" fmla="*/ 2168965 h 2364453"/>
              <a:gd name="connsiteX1" fmla="*/ 483242 w 1756881"/>
              <a:gd name="connsiteY1" fmla="*/ 191 h 2364453"/>
              <a:gd name="connsiteX2" fmla="*/ 1150705 w 1756881"/>
              <a:gd name="connsiteY2" fmla="*/ 2364174 h 2364453"/>
              <a:gd name="connsiteX3" fmla="*/ 1756881 w 1756881"/>
              <a:gd name="connsiteY3" fmla="*/ 124408 h 2364453"/>
              <a:gd name="connsiteX0" fmla="*/ 0 w 1756881"/>
              <a:gd name="connsiteY0" fmla="*/ 2172070 h 2608810"/>
              <a:gd name="connsiteX1" fmla="*/ 483242 w 1756881"/>
              <a:gd name="connsiteY1" fmla="*/ 3296 h 2608810"/>
              <a:gd name="connsiteX2" fmla="*/ 1258655 w 1756881"/>
              <a:gd name="connsiteY2" fmla="*/ 2608579 h 2608810"/>
              <a:gd name="connsiteX3" fmla="*/ 1756881 w 1756881"/>
              <a:gd name="connsiteY3" fmla="*/ 127513 h 2608810"/>
              <a:gd name="connsiteX0" fmla="*/ 0 w 1756881"/>
              <a:gd name="connsiteY0" fmla="*/ 2172070 h 2608667"/>
              <a:gd name="connsiteX1" fmla="*/ 483242 w 1756881"/>
              <a:gd name="connsiteY1" fmla="*/ 3296 h 2608667"/>
              <a:gd name="connsiteX2" fmla="*/ 1258655 w 1756881"/>
              <a:gd name="connsiteY2" fmla="*/ 2608579 h 2608667"/>
              <a:gd name="connsiteX3" fmla="*/ 1756881 w 1756881"/>
              <a:gd name="connsiteY3" fmla="*/ 127513 h 2608667"/>
              <a:gd name="connsiteX0" fmla="*/ 0 w 1758085"/>
              <a:gd name="connsiteY0" fmla="*/ 2172070 h 2608667"/>
              <a:gd name="connsiteX1" fmla="*/ 483242 w 1758085"/>
              <a:gd name="connsiteY1" fmla="*/ 3296 h 2608667"/>
              <a:gd name="connsiteX2" fmla="*/ 1258655 w 1758085"/>
              <a:gd name="connsiteY2" fmla="*/ 2608579 h 2608667"/>
              <a:gd name="connsiteX3" fmla="*/ 1756881 w 1758085"/>
              <a:gd name="connsiteY3" fmla="*/ 127513 h 2608667"/>
              <a:gd name="connsiteX0" fmla="*/ 0 w 1758085"/>
              <a:gd name="connsiteY0" fmla="*/ 2169121 h 2605715"/>
              <a:gd name="connsiteX1" fmla="*/ 483242 w 1758085"/>
              <a:gd name="connsiteY1" fmla="*/ 347 h 2605715"/>
              <a:gd name="connsiteX2" fmla="*/ 1258655 w 1758085"/>
              <a:gd name="connsiteY2" fmla="*/ 2605630 h 2605715"/>
              <a:gd name="connsiteX3" fmla="*/ 1756881 w 1758085"/>
              <a:gd name="connsiteY3" fmla="*/ 124564 h 2605715"/>
              <a:gd name="connsiteX0" fmla="*/ 0 w 1758085"/>
              <a:gd name="connsiteY0" fmla="*/ 2168833 h 2605428"/>
              <a:gd name="connsiteX1" fmla="*/ 483242 w 1758085"/>
              <a:gd name="connsiteY1" fmla="*/ 59 h 2605428"/>
              <a:gd name="connsiteX2" fmla="*/ 1258655 w 1758085"/>
              <a:gd name="connsiteY2" fmla="*/ 2605342 h 2605428"/>
              <a:gd name="connsiteX3" fmla="*/ 1756881 w 1758085"/>
              <a:gd name="connsiteY3" fmla="*/ 124276 h 2605428"/>
              <a:gd name="connsiteX0" fmla="*/ 0 w 1760553"/>
              <a:gd name="connsiteY0" fmla="*/ 2168833 h 2605502"/>
              <a:gd name="connsiteX1" fmla="*/ 483242 w 1760553"/>
              <a:gd name="connsiteY1" fmla="*/ 59 h 2605502"/>
              <a:gd name="connsiteX2" fmla="*/ 1258655 w 1760553"/>
              <a:gd name="connsiteY2" fmla="*/ 2605342 h 2605502"/>
              <a:gd name="connsiteX3" fmla="*/ 1756881 w 1760553"/>
              <a:gd name="connsiteY3" fmla="*/ 124276 h 2605502"/>
              <a:gd name="connsiteX0" fmla="*/ 0 w 1757305"/>
              <a:gd name="connsiteY0" fmla="*/ 2044557 h 2482143"/>
              <a:gd name="connsiteX1" fmla="*/ 451492 w 1757305"/>
              <a:gd name="connsiteY1" fmla="*/ 339333 h 2482143"/>
              <a:gd name="connsiteX2" fmla="*/ 1258655 w 1757305"/>
              <a:gd name="connsiteY2" fmla="*/ 2481066 h 2482143"/>
              <a:gd name="connsiteX3" fmla="*/ 1756881 w 1757305"/>
              <a:gd name="connsiteY3" fmla="*/ 0 h 2482143"/>
              <a:gd name="connsiteX0" fmla="*/ 0 w 1757324"/>
              <a:gd name="connsiteY0" fmla="*/ 2044557 h 2120404"/>
              <a:gd name="connsiteX1" fmla="*/ 451492 w 1757324"/>
              <a:gd name="connsiteY1" fmla="*/ 339333 h 2120404"/>
              <a:gd name="connsiteX2" fmla="*/ 1271355 w 1757324"/>
              <a:gd name="connsiteY2" fmla="*/ 2119116 h 2120404"/>
              <a:gd name="connsiteX3" fmla="*/ 1756881 w 1757324"/>
              <a:gd name="connsiteY3" fmla="*/ 0 h 2120404"/>
              <a:gd name="connsiteX0" fmla="*/ 0 w 1757576"/>
              <a:gd name="connsiteY0" fmla="*/ 2044557 h 2119289"/>
              <a:gd name="connsiteX1" fmla="*/ 451492 w 1757576"/>
              <a:gd name="connsiteY1" fmla="*/ 339333 h 2119289"/>
              <a:gd name="connsiteX2" fmla="*/ 1271355 w 1757576"/>
              <a:gd name="connsiteY2" fmla="*/ 2119116 h 2119289"/>
              <a:gd name="connsiteX3" fmla="*/ 1756881 w 1757576"/>
              <a:gd name="connsiteY3" fmla="*/ 0 h 2119289"/>
              <a:gd name="connsiteX0" fmla="*/ 0 w 1757576"/>
              <a:gd name="connsiteY0" fmla="*/ 2044557 h 2119289"/>
              <a:gd name="connsiteX1" fmla="*/ 451492 w 1757576"/>
              <a:gd name="connsiteY1" fmla="*/ 339333 h 2119289"/>
              <a:gd name="connsiteX2" fmla="*/ 1271355 w 1757576"/>
              <a:gd name="connsiteY2" fmla="*/ 2119116 h 2119289"/>
              <a:gd name="connsiteX3" fmla="*/ 1756881 w 1757576"/>
              <a:gd name="connsiteY3" fmla="*/ 0 h 2119289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7426"/>
              <a:gd name="connsiteY0" fmla="*/ 2152507 h 2152507"/>
              <a:gd name="connsiteX1" fmla="*/ 521342 w 1827426"/>
              <a:gd name="connsiteY1" fmla="*/ 339333 h 2152507"/>
              <a:gd name="connsiteX2" fmla="*/ 1341205 w 1827426"/>
              <a:gd name="connsiteY2" fmla="*/ 2119116 h 2152507"/>
              <a:gd name="connsiteX3" fmla="*/ 1826731 w 1827426"/>
              <a:gd name="connsiteY3" fmla="*/ 0 h 2152507"/>
              <a:gd name="connsiteX0" fmla="*/ 0 w 1829273"/>
              <a:gd name="connsiteY0" fmla="*/ 2152507 h 2152507"/>
              <a:gd name="connsiteX1" fmla="*/ 521342 w 1829273"/>
              <a:gd name="connsiteY1" fmla="*/ 339333 h 2152507"/>
              <a:gd name="connsiteX2" fmla="*/ 1341205 w 1829273"/>
              <a:gd name="connsiteY2" fmla="*/ 2119116 h 2152507"/>
              <a:gd name="connsiteX3" fmla="*/ 1826731 w 1829273"/>
              <a:gd name="connsiteY3" fmla="*/ 0 h 2152507"/>
              <a:gd name="connsiteX0" fmla="*/ 0 w 1829273"/>
              <a:gd name="connsiteY0" fmla="*/ 2152507 h 2152507"/>
              <a:gd name="connsiteX1" fmla="*/ 521342 w 1829273"/>
              <a:gd name="connsiteY1" fmla="*/ 339333 h 2152507"/>
              <a:gd name="connsiteX2" fmla="*/ 1341205 w 1829273"/>
              <a:gd name="connsiteY2" fmla="*/ 2119116 h 2152507"/>
              <a:gd name="connsiteX3" fmla="*/ 1826731 w 1829273"/>
              <a:gd name="connsiteY3" fmla="*/ 0 h 2152507"/>
              <a:gd name="connsiteX0" fmla="*/ 0 w 1829237"/>
              <a:gd name="connsiteY0" fmla="*/ 2152507 h 2152507"/>
              <a:gd name="connsiteX1" fmla="*/ 521342 w 1829237"/>
              <a:gd name="connsiteY1" fmla="*/ 339333 h 2152507"/>
              <a:gd name="connsiteX2" fmla="*/ 1341205 w 1829237"/>
              <a:gd name="connsiteY2" fmla="*/ 2119116 h 2152507"/>
              <a:gd name="connsiteX3" fmla="*/ 1826731 w 1829237"/>
              <a:gd name="connsiteY3" fmla="*/ 0 h 2152507"/>
              <a:gd name="connsiteX0" fmla="*/ 0 w 1829258"/>
              <a:gd name="connsiteY0" fmla="*/ 2152507 h 2152507"/>
              <a:gd name="connsiteX1" fmla="*/ 521342 w 1829258"/>
              <a:gd name="connsiteY1" fmla="*/ 339333 h 2152507"/>
              <a:gd name="connsiteX2" fmla="*/ 1341205 w 1829258"/>
              <a:gd name="connsiteY2" fmla="*/ 2119116 h 2152507"/>
              <a:gd name="connsiteX3" fmla="*/ 1826731 w 1829258"/>
              <a:gd name="connsiteY3" fmla="*/ 0 h 2152507"/>
              <a:gd name="connsiteX0" fmla="*/ 0 w 1827251"/>
              <a:gd name="connsiteY0" fmla="*/ 2152507 h 2152507"/>
              <a:gd name="connsiteX1" fmla="*/ 521342 w 1827251"/>
              <a:gd name="connsiteY1" fmla="*/ 339333 h 2152507"/>
              <a:gd name="connsiteX2" fmla="*/ 1341205 w 1827251"/>
              <a:gd name="connsiteY2" fmla="*/ 2119116 h 2152507"/>
              <a:gd name="connsiteX3" fmla="*/ 1826731 w 1827251"/>
              <a:gd name="connsiteY3" fmla="*/ 0 h 215250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  <a:gd name="connsiteX0" fmla="*/ 0 w 1839951"/>
              <a:gd name="connsiteY0" fmla="*/ 2362057 h 2362057"/>
              <a:gd name="connsiteX1" fmla="*/ 534042 w 1839951"/>
              <a:gd name="connsiteY1" fmla="*/ 339333 h 2362057"/>
              <a:gd name="connsiteX2" fmla="*/ 1353905 w 1839951"/>
              <a:gd name="connsiteY2" fmla="*/ 2119116 h 2362057"/>
              <a:gd name="connsiteX3" fmla="*/ 1839431 w 1839951"/>
              <a:gd name="connsiteY3" fmla="*/ 0 h 236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9951" h="2362057">
                <a:moveTo>
                  <a:pt x="0" y="2362057"/>
                </a:moveTo>
                <a:cubicBezTo>
                  <a:pt x="129854" y="1258227"/>
                  <a:pt x="175078" y="346029"/>
                  <a:pt x="534042" y="339333"/>
                </a:cubicBezTo>
                <a:cubicBezTo>
                  <a:pt x="1118839" y="328424"/>
                  <a:pt x="786632" y="2109349"/>
                  <a:pt x="1353905" y="2119116"/>
                </a:cubicBezTo>
                <a:cubicBezTo>
                  <a:pt x="1615498" y="2123620"/>
                  <a:pt x="1852558" y="1381588"/>
                  <a:pt x="1839431" y="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56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3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0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500"/>
                            </p:stCondLst>
                            <p:childTnLst>
                              <p:par>
                                <p:cTn id="262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8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9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9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0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0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2000"/>
                            </p:stCondLst>
                            <p:childTnLst>
                              <p:par>
                                <p:cTn id="318" presetID="19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30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3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3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5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5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5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6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6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6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6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37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37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500"/>
                            </p:stCondLst>
                            <p:childTnLst>
                              <p:par>
                                <p:cTn id="3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39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9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0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0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0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1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2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3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3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9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4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4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4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5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5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5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7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7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8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4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8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8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9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9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9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0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0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0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8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2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3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4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0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5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5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1000"/>
                            </p:stCondLst>
                            <p:childTnLst>
                              <p:par>
                                <p:cTn id="560" presetID="19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6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6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6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6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9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7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7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7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7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8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8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8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8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9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4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59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59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0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0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0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0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61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6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500"/>
                            </p:stCondLst>
                            <p:childTnLst>
                              <p:par>
                                <p:cTn id="6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9" grpId="0" animBg="1"/>
      <p:bldP spid="160" grpId="0" animBg="1"/>
      <p:bldP spid="164" grpId="0" animBg="1"/>
      <p:bldP spid="164" grpId="1" animBg="1"/>
      <p:bldP spid="164" grpId="2" animBg="1"/>
      <p:bldP spid="164" grpId="3" animBg="1"/>
      <p:bldP spid="165" grpId="0" animBg="1"/>
      <p:bldP spid="165" grpId="1" animBg="1"/>
      <p:bldP spid="165" grpId="2" animBg="1"/>
      <p:bldP spid="165" grpId="3" animBg="1"/>
      <p:bldP spid="166" grpId="0" animBg="1"/>
      <p:bldP spid="166" grpId="1" animBg="1"/>
      <p:bldP spid="166" grpId="2" animBg="1"/>
      <p:bldP spid="166" grpId="3" animBg="1"/>
      <p:bldP spid="167" grpId="0" animBg="1"/>
      <p:bldP spid="167" grpId="1" animBg="1"/>
      <p:bldP spid="167" grpId="2" animBg="1"/>
      <p:bldP spid="167" grpId="3" animBg="1"/>
      <p:bldP spid="168" grpId="0" animBg="1"/>
      <p:bldP spid="168" grpId="1" animBg="1"/>
      <p:bldP spid="168" grpId="2" animBg="1"/>
      <p:bldP spid="168" grpId="3" animBg="1"/>
      <p:bldP spid="169" grpId="0" animBg="1"/>
      <p:bldP spid="169" grpId="1" animBg="1"/>
      <p:bldP spid="169" grpId="2" animBg="1"/>
      <p:bldP spid="169" grpId="3" animBg="1"/>
      <p:bldP spid="170" grpId="0" animBg="1"/>
      <p:bldP spid="170" grpId="1" animBg="1"/>
      <p:bldP spid="170" grpId="2" animBg="1"/>
      <p:bldP spid="170" grpId="3" animBg="1"/>
      <p:bldP spid="171" grpId="0" animBg="1"/>
      <p:bldP spid="171" grpId="1" animBg="1"/>
      <p:bldP spid="171" grpId="2" animBg="1"/>
      <p:bldP spid="171" grpId="3" animBg="1"/>
      <p:bldP spid="172" grpId="0" animBg="1"/>
      <p:bldP spid="172" grpId="1" animBg="1"/>
      <p:bldP spid="172" grpId="2" animBg="1"/>
      <p:bldP spid="172" grpId="3" animBg="1"/>
      <p:bldP spid="173" grpId="0" animBg="1"/>
      <p:bldP spid="173" grpId="1" animBg="1"/>
      <p:bldP spid="173" grpId="2" animBg="1"/>
      <p:bldP spid="173" grpId="3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75" grpId="3" animBg="1"/>
      <p:bldP spid="176" grpId="0" animBg="1"/>
      <p:bldP spid="176" grpId="1" animBg="1"/>
      <p:bldP spid="176" grpId="2" animBg="1"/>
      <p:bldP spid="176" grpId="3" animBg="1"/>
      <p:bldP spid="177" grpId="0" animBg="1"/>
      <p:bldP spid="177" grpId="1" animBg="1"/>
      <p:bldP spid="177" grpId="2" animBg="1"/>
      <p:bldP spid="177" grpId="3" animBg="1"/>
      <p:bldP spid="178" grpId="0" animBg="1"/>
      <p:bldP spid="178" grpId="1" animBg="1"/>
      <p:bldP spid="178" grpId="2" animBg="1"/>
      <p:bldP spid="178" grpId="3" animBg="1"/>
      <p:bldP spid="179" grpId="0" animBg="1"/>
      <p:bldP spid="179" grpId="1" animBg="1"/>
      <p:bldP spid="179" grpId="2" animBg="1"/>
      <p:bldP spid="179" grpId="3" animBg="1"/>
      <p:bldP spid="180" grpId="0" animBg="1"/>
      <p:bldP spid="180" grpId="1" animBg="1"/>
      <p:bldP spid="180" grpId="2" animBg="1"/>
      <p:bldP spid="180" grpId="3" animBg="1"/>
      <p:bldP spid="181" grpId="0" animBg="1"/>
      <p:bldP spid="181" grpId="1" animBg="1"/>
      <p:bldP spid="181" grpId="2" animBg="1"/>
      <p:bldP spid="181" grpId="3" animBg="1"/>
      <p:bldP spid="182" grpId="0" animBg="1"/>
      <p:bldP spid="182" grpId="1" animBg="1"/>
      <p:bldP spid="182" grpId="2" animBg="1"/>
      <p:bldP spid="182" grpId="3" animBg="1"/>
      <p:bldP spid="183" grpId="0" animBg="1"/>
      <p:bldP spid="183" grpId="1" animBg="1"/>
      <p:bldP spid="183" grpId="2" animBg="1"/>
      <p:bldP spid="183" grpId="3" animBg="1"/>
      <p:bldP spid="184" grpId="0" animBg="1"/>
      <p:bldP spid="184" grpId="1" animBg="1"/>
      <p:bldP spid="184" grpId="2" animBg="1"/>
      <p:bldP spid="184" grpId="3" animBg="1"/>
      <p:bldP spid="185" grpId="0" animBg="1"/>
      <p:bldP spid="185" grpId="1" animBg="1"/>
      <p:bldP spid="185" grpId="2" animBg="1"/>
      <p:bldP spid="185" grpId="3" animBg="1"/>
      <p:bldP spid="186" grpId="0" animBg="1"/>
      <p:bldP spid="187" grpId="0" animBg="1"/>
      <p:bldP spid="188" grpId="0" animBg="1"/>
      <p:bldP spid="189" grpId="0" animBg="1"/>
      <p:bldP spid="190" grpId="0" animBg="1"/>
      <p:bldP spid="190" grpId="1" animBg="1"/>
      <p:bldP spid="191" grpId="0" animBg="1"/>
      <p:bldP spid="191" grpId="1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should I use kernels?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Kernel methods are a good option to try whenever linear models do a poor job on our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grpSp>
        <p:nvGrpSpPr>
          <p:cNvPr id="100" name="Group 99" descr=" 53"/>
          <p:cNvGrpSpPr/>
          <p:nvPr/>
        </p:nvGrpSpPr>
        <p:grpSpPr>
          <a:xfrm>
            <a:off x="6710677" y="1564851"/>
            <a:ext cx="5122735" cy="2376480"/>
            <a:chOff x="313900" y="3196038"/>
            <a:chExt cx="6086900" cy="2823764"/>
          </a:xfrm>
        </p:grpSpPr>
        <p:cxnSp>
          <p:nvCxnSpPr>
            <p:cNvPr id="101" name="Straight Arrow Connector 100"/>
            <p:cNvCxnSpPr/>
            <p:nvPr/>
          </p:nvCxnSpPr>
          <p:spPr>
            <a:xfrm flipV="1">
              <a:off x="755861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2" name="Straight Arrow Connector 101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cxnSp>
        <p:nvCxnSpPr>
          <p:cNvPr id="103" name="Straight Connector 102"/>
          <p:cNvCxnSpPr/>
          <p:nvPr/>
        </p:nvCxnSpPr>
        <p:spPr>
          <a:xfrm flipV="1">
            <a:off x="6860071" y="1877320"/>
            <a:ext cx="4939530" cy="1797842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grpSp>
        <p:nvGrpSpPr>
          <p:cNvPr id="104" name="Group 103" descr=" 53"/>
          <p:cNvGrpSpPr/>
          <p:nvPr/>
        </p:nvGrpSpPr>
        <p:grpSpPr>
          <a:xfrm>
            <a:off x="6710677" y="4154482"/>
            <a:ext cx="5122735" cy="2376480"/>
            <a:chOff x="313900" y="3196038"/>
            <a:chExt cx="6086900" cy="2823764"/>
          </a:xfrm>
        </p:grpSpPr>
        <p:cxnSp>
          <p:nvCxnSpPr>
            <p:cNvPr id="105" name="Straight Arrow Connector 104"/>
            <p:cNvCxnSpPr/>
            <p:nvPr/>
          </p:nvCxnSpPr>
          <p:spPr>
            <a:xfrm flipV="1">
              <a:off x="755861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7" name="Freeform 106"/>
          <p:cNvSpPr/>
          <p:nvPr/>
        </p:nvSpPr>
        <p:spPr>
          <a:xfrm>
            <a:off x="6150665" y="4188753"/>
            <a:ext cx="4720759" cy="2141805"/>
          </a:xfrm>
          <a:custGeom>
            <a:avLst/>
            <a:gdLst>
              <a:gd name="connsiteX0" fmla="*/ 0 w 4958499"/>
              <a:gd name="connsiteY0" fmla="*/ 1828800 h 1828800"/>
              <a:gd name="connsiteX1" fmla="*/ 4958499 w 4958499"/>
              <a:gd name="connsiteY1" fmla="*/ 0 h 1828800"/>
              <a:gd name="connsiteX0" fmla="*/ 0 w 4958499"/>
              <a:gd name="connsiteY0" fmla="*/ 1828800 h 1828800"/>
              <a:gd name="connsiteX1" fmla="*/ 4958499 w 4958499"/>
              <a:gd name="connsiteY1" fmla="*/ 0 h 1828800"/>
              <a:gd name="connsiteX0" fmla="*/ 0 w 4958499"/>
              <a:gd name="connsiteY0" fmla="*/ 1828800 h 1965497"/>
              <a:gd name="connsiteX1" fmla="*/ 4958499 w 4958499"/>
              <a:gd name="connsiteY1" fmla="*/ 0 h 1965497"/>
              <a:gd name="connsiteX0" fmla="*/ 0 w 4958499"/>
              <a:gd name="connsiteY0" fmla="*/ 1668545 h 1834157"/>
              <a:gd name="connsiteX1" fmla="*/ 4958499 w 4958499"/>
              <a:gd name="connsiteY1" fmla="*/ 0 h 1834157"/>
              <a:gd name="connsiteX0" fmla="*/ 0 w 4996206"/>
              <a:gd name="connsiteY0" fmla="*/ 1376314 h 1615965"/>
              <a:gd name="connsiteX1" fmla="*/ 4996206 w 4996206"/>
              <a:gd name="connsiteY1" fmla="*/ 0 h 1615965"/>
              <a:gd name="connsiteX0" fmla="*/ 0 w 5052766"/>
              <a:gd name="connsiteY0" fmla="*/ 1621411 h 1796989"/>
              <a:gd name="connsiteX1" fmla="*/ 5052766 w 5052766"/>
              <a:gd name="connsiteY1" fmla="*/ 0 h 1796989"/>
              <a:gd name="connsiteX0" fmla="*/ 0 w 5052766"/>
              <a:gd name="connsiteY0" fmla="*/ 1621411 h 1926239"/>
              <a:gd name="connsiteX1" fmla="*/ 5052766 w 5052766"/>
              <a:gd name="connsiteY1" fmla="*/ 0 h 1926239"/>
              <a:gd name="connsiteX0" fmla="*/ 0 w 5043339"/>
              <a:gd name="connsiteY0" fmla="*/ 1564850 h 1883054"/>
              <a:gd name="connsiteX1" fmla="*/ 5043339 w 5043339"/>
              <a:gd name="connsiteY1" fmla="*/ 0 h 1883054"/>
              <a:gd name="connsiteX0" fmla="*/ 0 w 4954439"/>
              <a:gd name="connsiteY0" fmla="*/ 2009350 h 2241168"/>
              <a:gd name="connsiteX1" fmla="*/ 4954439 w 4954439"/>
              <a:gd name="connsiteY1" fmla="*/ 0 h 2241168"/>
              <a:gd name="connsiteX0" fmla="*/ 0 w 4954439"/>
              <a:gd name="connsiteY0" fmla="*/ 2009350 h 2564612"/>
              <a:gd name="connsiteX1" fmla="*/ 4954439 w 4954439"/>
              <a:gd name="connsiteY1" fmla="*/ 0 h 2564612"/>
              <a:gd name="connsiteX0" fmla="*/ 0 w 5020479"/>
              <a:gd name="connsiteY0" fmla="*/ 1577550 h 2315941"/>
              <a:gd name="connsiteX1" fmla="*/ 5020479 w 5020479"/>
              <a:gd name="connsiteY1" fmla="*/ 0 h 2315941"/>
              <a:gd name="connsiteX0" fmla="*/ 0 w 5020479"/>
              <a:gd name="connsiteY0" fmla="*/ 1577550 h 2758676"/>
              <a:gd name="connsiteX1" fmla="*/ 5020479 w 5020479"/>
              <a:gd name="connsiteY1" fmla="*/ 0 h 2758676"/>
              <a:gd name="connsiteX0" fmla="*/ 0 w 4720759"/>
              <a:gd name="connsiteY0" fmla="*/ 998430 h 2432654"/>
              <a:gd name="connsiteX1" fmla="*/ 4720759 w 4720759"/>
              <a:gd name="connsiteY1" fmla="*/ 0 h 2432654"/>
              <a:gd name="connsiteX0" fmla="*/ 0 w 4720759"/>
              <a:gd name="connsiteY0" fmla="*/ 998430 h 2141805"/>
              <a:gd name="connsiteX1" fmla="*/ 4720759 w 4720759"/>
              <a:gd name="connsiteY1" fmla="*/ 0 h 214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20759" h="2141805">
                <a:moveTo>
                  <a:pt x="0" y="998430"/>
                </a:moveTo>
                <a:cubicBezTo>
                  <a:pt x="784467" y="2710861"/>
                  <a:pt x="3051691" y="2595317"/>
                  <a:pt x="4720759" y="0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arrow" w="med" len="med"/>
            <a:tailEnd type="arrow" w="med" len="med"/>
          </a:ln>
          <a:effectLst/>
        </p:spPr>
      </p:cxnSp>
      <p:grpSp>
        <p:nvGrpSpPr>
          <p:cNvPr id="109" name="Group 108"/>
          <p:cNvGrpSpPr/>
          <p:nvPr/>
        </p:nvGrpSpPr>
        <p:grpSpPr>
          <a:xfrm>
            <a:off x="1150070" y="2243579"/>
            <a:ext cx="4176074" cy="2120219"/>
            <a:chOff x="9379439" y="2923622"/>
            <a:chExt cx="5591817" cy="1869175"/>
          </a:xfrm>
        </p:grpSpPr>
        <p:sp>
          <p:nvSpPr>
            <p:cNvPr id="110" name="Freeform 109"/>
            <p:cNvSpPr/>
            <p:nvPr/>
          </p:nvSpPr>
          <p:spPr>
            <a:xfrm>
              <a:off x="9379439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 flipH="1">
              <a:off x="12172803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9423679" y="2937065"/>
              <a:ext cx="5547577" cy="1855732"/>
            </a:xfrm>
            <a:custGeom>
              <a:avLst/>
              <a:gdLst>
                <a:gd name="connsiteX0" fmla="*/ 2757812 w 5547578"/>
                <a:gd name="connsiteY0" fmla="*/ 0 h 1855732"/>
                <a:gd name="connsiteX1" fmla="*/ 2773789 w 5547578"/>
                <a:gd name="connsiteY1" fmla="*/ 2411 h 1855732"/>
                <a:gd name="connsiteX2" fmla="*/ 2789766 w 5547578"/>
                <a:gd name="connsiteY2" fmla="*/ 0 h 1855732"/>
                <a:gd name="connsiteX3" fmla="*/ 2789763 w 5547578"/>
                <a:gd name="connsiteY3" fmla="*/ 4821 h 1855732"/>
                <a:gd name="connsiteX4" fmla="*/ 2836666 w 5547578"/>
                <a:gd name="connsiteY4" fmla="*/ 11897 h 1855732"/>
                <a:gd name="connsiteX5" fmla="*/ 3905369 w 5547578"/>
                <a:gd name="connsiteY5" fmla="*/ 1243613 h 1855732"/>
                <a:gd name="connsiteX6" fmla="*/ 5547578 w 5547578"/>
                <a:gd name="connsiteY6" fmla="*/ 1855637 h 1855732"/>
                <a:gd name="connsiteX7" fmla="*/ 2785533 w 5547578"/>
                <a:gd name="connsiteY7" fmla="*/ 1855731 h 1855732"/>
                <a:gd name="connsiteX8" fmla="*/ 2785533 w 5547578"/>
                <a:gd name="connsiteY8" fmla="*/ 1855732 h 1855732"/>
                <a:gd name="connsiteX9" fmla="*/ 2773789 w 5547578"/>
                <a:gd name="connsiteY9" fmla="*/ 1855732 h 1855732"/>
                <a:gd name="connsiteX10" fmla="*/ 2762045 w 5547578"/>
                <a:gd name="connsiteY10" fmla="*/ 1855732 h 1855732"/>
                <a:gd name="connsiteX11" fmla="*/ 2762045 w 5547578"/>
                <a:gd name="connsiteY11" fmla="*/ 1855731 h 1855732"/>
                <a:gd name="connsiteX12" fmla="*/ 0 w 5547578"/>
                <a:gd name="connsiteY12" fmla="*/ 1855637 h 1855732"/>
                <a:gd name="connsiteX13" fmla="*/ 1642209 w 5547578"/>
                <a:gd name="connsiteY13" fmla="*/ 1243613 h 1855732"/>
                <a:gd name="connsiteX14" fmla="*/ 2710913 w 5547578"/>
                <a:gd name="connsiteY14" fmla="*/ 11897 h 1855732"/>
                <a:gd name="connsiteX15" fmla="*/ 2757815 w 5547578"/>
                <a:gd name="connsiteY15" fmla="*/ 4821 h 185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47578" h="1855732">
                  <a:moveTo>
                    <a:pt x="2757812" y="0"/>
                  </a:moveTo>
                  <a:lnTo>
                    <a:pt x="2773789" y="2411"/>
                  </a:lnTo>
                  <a:lnTo>
                    <a:pt x="2789766" y="0"/>
                  </a:lnTo>
                  <a:lnTo>
                    <a:pt x="2789763" y="4821"/>
                  </a:lnTo>
                  <a:lnTo>
                    <a:pt x="2836666" y="11897"/>
                  </a:lnTo>
                  <a:cubicBezTo>
                    <a:pt x="3225814" y="110275"/>
                    <a:pt x="3540906" y="775076"/>
                    <a:pt x="3905369" y="1243613"/>
                  </a:cubicBezTo>
                  <a:cubicBezTo>
                    <a:pt x="4294130" y="1743387"/>
                    <a:pt x="4647397" y="1835368"/>
                    <a:pt x="5547578" y="1855637"/>
                  </a:cubicBezTo>
                  <a:lnTo>
                    <a:pt x="2785533" y="1855731"/>
                  </a:lnTo>
                  <a:lnTo>
                    <a:pt x="2785533" y="1855732"/>
                  </a:lnTo>
                  <a:lnTo>
                    <a:pt x="2773789" y="1855732"/>
                  </a:lnTo>
                  <a:lnTo>
                    <a:pt x="2762045" y="1855732"/>
                  </a:lnTo>
                  <a:lnTo>
                    <a:pt x="2762045" y="1855731"/>
                  </a:lnTo>
                  <a:lnTo>
                    <a:pt x="0" y="1855637"/>
                  </a:lnTo>
                  <a:cubicBezTo>
                    <a:pt x="900181" y="1835368"/>
                    <a:pt x="1253448" y="1743387"/>
                    <a:pt x="1642209" y="1243613"/>
                  </a:cubicBezTo>
                  <a:cubicBezTo>
                    <a:pt x="2006673" y="775076"/>
                    <a:pt x="2321764" y="110275"/>
                    <a:pt x="2710913" y="11897"/>
                  </a:cubicBezTo>
                  <a:lnTo>
                    <a:pt x="2757815" y="4821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" name="Oval 112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Oval 113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val 114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Oval 115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7" name="Oval 116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Oval 117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Oval 118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Oval 119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Oval 121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Oval 122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Oval 123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Oval 124" descr=" 32"/>
          <p:cNvSpPr/>
          <p:nvPr/>
        </p:nvSpPr>
        <p:spPr>
          <a:xfrm>
            <a:off x="1603372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Oval 125" descr=" 32"/>
          <p:cNvSpPr/>
          <p:nvPr/>
        </p:nvSpPr>
        <p:spPr>
          <a:xfrm>
            <a:off x="2531696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Oval 126" descr=" 32"/>
          <p:cNvSpPr/>
          <p:nvPr/>
        </p:nvSpPr>
        <p:spPr>
          <a:xfrm>
            <a:off x="2993604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Oval 127" descr=" 32"/>
          <p:cNvSpPr/>
          <p:nvPr/>
        </p:nvSpPr>
        <p:spPr>
          <a:xfrm>
            <a:off x="3275512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Oval 128" descr=" 32"/>
          <p:cNvSpPr/>
          <p:nvPr/>
        </p:nvSpPr>
        <p:spPr>
          <a:xfrm>
            <a:off x="3934943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0" name="Oval 129" descr=" 32"/>
          <p:cNvSpPr/>
          <p:nvPr/>
        </p:nvSpPr>
        <p:spPr>
          <a:xfrm>
            <a:off x="4860530" y="4364686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Oval 130" descr=" 32"/>
          <p:cNvSpPr/>
          <p:nvPr/>
        </p:nvSpPr>
        <p:spPr>
          <a:xfrm>
            <a:off x="1606398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 descr=" 32"/>
          <p:cNvSpPr/>
          <p:nvPr/>
        </p:nvSpPr>
        <p:spPr>
          <a:xfrm>
            <a:off x="2534722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" name="Oval 132" descr=" 32"/>
          <p:cNvSpPr/>
          <p:nvPr/>
        </p:nvSpPr>
        <p:spPr>
          <a:xfrm>
            <a:off x="2996630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4" name="Oval 133" descr=" 32"/>
          <p:cNvSpPr/>
          <p:nvPr/>
        </p:nvSpPr>
        <p:spPr>
          <a:xfrm>
            <a:off x="3278538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5" name="Oval 134" descr=" 32"/>
          <p:cNvSpPr/>
          <p:nvPr/>
        </p:nvSpPr>
        <p:spPr>
          <a:xfrm>
            <a:off x="3937969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6" name="Oval 135" descr=" 32"/>
          <p:cNvSpPr/>
          <p:nvPr/>
        </p:nvSpPr>
        <p:spPr>
          <a:xfrm>
            <a:off x="4863556" y="4365271"/>
            <a:ext cx="180000" cy="180000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7" name="Rectangular Callout 136"/>
          <p:cNvSpPr/>
          <p:nvPr/>
        </p:nvSpPr>
        <p:spPr>
          <a:xfrm>
            <a:off x="5973271" y="1424093"/>
            <a:ext cx="2218719" cy="1117882"/>
          </a:xfrm>
          <a:prstGeom prst="wedgeRectCallout">
            <a:avLst>
              <a:gd name="adj1" fmla="val 84745"/>
              <a:gd name="adj2" fmla="val 46944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does lie close to a low-dim hyperplane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8" name="Rectangular Callout 137"/>
          <p:cNvSpPr/>
          <p:nvPr/>
        </p:nvSpPr>
        <p:spPr>
          <a:xfrm>
            <a:off x="8436757" y="1218640"/>
            <a:ext cx="1868917" cy="785022"/>
          </a:xfrm>
          <a:prstGeom prst="wedgeRectCallout">
            <a:avLst>
              <a:gd name="adj1" fmla="val -73478"/>
              <a:gd name="adj2" fmla="val 19070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(P)PCA would do very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9" name="Rectangular Callout 138"/>
          <p:cNvSpPr/>
          <p:nvPr/>
        </p:nvSpPr>
        <p:spPr>
          <a:xfrm>
            <a:off x="2202442" y="5051755"/>
            <a:ext cx="3119902" cy="859360"/>
          </a:xfrm>
          <a:prstGeom prst="wedgeRectCallout">
            <a:avLst>
              <a:gd name="adj1" fmla="val 78955"/>
              <a:gd name="adj2" fmla="val 25855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 low-dim hyperplane approximates data well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0" name="Rectangular Callout 139"/>
          <p:cNvSpPr/>
          <p:nvPr/>
        </p:nvSpPr>
        <p:spPr>
          <a:xfrm>
            <a:off x="816077" y="6014072"/>
            <a:ext cx="4600776" cy="796750"/>
          </a:xfrm>
          <a:prstGeom prst="wedgeRectCallout">
            <a:avLst>
              <a:gd name="adj1" fmla="val 101476"/>
              <a:gd name="adj2" fmla="val 3454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Data actually </a:t>
            </a:r>
            <a:r>
              <a:rPr lang="en-IN" sz="2400" kern="0" dirty="0" smtClean="0">
                <a:solidFill>
                  <a:prstClr val="black"/>
                </a:solidFill>
                <a:latin typeface="+mj-lt"/>
              </a:rPr>
              <a:t>lies 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close to a smooth low-dim (but</a:t>
            </a:r>
            <a:r>
              <a:rPr kumimoji="0" lang="en-IN" sz="24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non-linear)</a:t>
            </a: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surface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3" name="Rectangular Callout 192"/>
          <p:cNvSpPr/>
          <p:nvPr/>
        </p:nvSpPr>
        <p:spPr>
          <a:xfrm>
            <a:off x="6609547" y="3941331"/>
            <a:ext cx="2553306" cy="791789"/>
          </a:xfrm>
          <a:prstGeom prst="wedgeRectCallout">
            <a:avLst>
              <a:gd name="adj1" fmla="val 65024"/>
              <a:gd name="adj2" fmla="val 112201"/>
            </a:avLst>
          </a:prstGeom>
          <a:solidFill>
            <a:sysClr val="window" lastClr="FFFFFF"/>
          </a:solidFill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PCA would do a bad reconstruction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6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12616 C -2.08333E-6 -0.18287 0.13933 -0.25162 0.25261 -0.25162 L 0.5056 -0.2516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-1259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11713 C 5E-6 -0.16968 0.13672 -0.23357 0.24805 -0.23357 L 0.4961 -0.23357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05" y="-116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13982 C 1.45833E-6 -0.20278 0.13476 -0.27917 0.2444 -0.27917 L 0.48906 -0.27917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1395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8334 C -2.5E-6 -0.11991 0.13867 -0.16435 0.25143 -0.16435 L 0.50326 -0.16435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56" y="-821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6459 C 0 -0.2382 0.13451 -0.32848 0.24401 -0.32848 L 0.48815 -0.32848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-1643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10139 C -4.375E-6 -0.14769 0.13308 -0.20255 0.24141 -0.20255 L 0.48308 -0.20255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54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326 -0.16435 L 0.47943 -0.19676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09 -0.23357 L 0.50507 -0.2849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906 -0.27917 L 0.50378 -0.32037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815 -0.32847 L 0.47409 -0.36597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308 -0.20254 L 0.47735 -0.15879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6 -0.25162 L 0.53073 -0.23519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0.06828 C -2.08333E-6 0.09907 0.14675 0.1368 0.26602 0.1368 L 0.53255 0.1368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28" y="6829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10254 C 5E-6 0.14861 0.13959 0.20509 0.25326 0.20509 L 0.50678 0.20509 " pathEditMode="relative" rAng="0" ptsTypes="AAAA">
                                      <p:cBhvr>
                                        <p:cTn id="127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10255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0.04236 C 1.45833E-6 0.06157 0.14075 0.08495 0.25534 0.08495 L 0.51133 0.08495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60" y="4236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0.13495 C -2.5E-6 0.19514 0.1293 0.26852 0.23464 0.26852 L 0.47032 0.26852 " pathEditMode="relative" rAng="0" ptsTypes="AAAA">
                                      <p:cBhvr>
                                        <p:cTn id="135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1342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0.00949 C 0 0.01389 0.12773 0.01944 0.23177 0.01944 L 0.46354 0.01944 " pathEditMode="relative" rAng="0" ptsTypes="AAAA">
                                      <p:cBhvr>
                                        <p:cTn id="13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77" y="97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0.12986 C -4.375E-6 0.18912 0.13178 0.26065 0.23946 0.26065 L 0.47982 0.26065 " pathEditMode="relative" rAng="0" ptsTypes="AAAA">
                                      <p:cBhvr>
                                        <p:cTn id="143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84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32 0.26852 L 0.44922 0.22592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-213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678 0.20509 L 0.52344 0.16203 " pathEditMode="relative" rAng="0" ptsTypes="AA">
                                      <p:cBhvr>
                                        <p:cTn id="14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21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33 0.08495 L 0.51575 0.03565 " pathEditMode="relative" rAng="0" ptsTypes="AA">
                                      <p:cBhvr>
                                        <p:cTn id="15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247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354 0.01944 L 0.49401 -0.0132 " pathEditMode="relative" rAng="0" ptsTypes="AA">
                                      <p:cBhvr>
                                        <p:cTn id="15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" y="-1644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982 0.26065 L 0.46472 0.29352 " pathEditMode="relative" rAng="0" ptsTypes="AA">
                                      <p:cBhvr>
                                        <p:cTn id="15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1644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255 0.1368 L 0.56224 0.12129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22" grpId="0" animBg="1"/>
      <p:bldP spid="122" grpId="1" animBg="1"/>
      <p:bldP spid="122" grpId="2" animBg="1"/>
      <p:bldP spid="123" grpId="0" animBg="1"/>
      <p:bldP spid="123" grpId="1" animBg="1"/>
      <p:bldP spid="123" grpId="2" animBg="1"/>
      <p:bldP spid="124" grpId="0" animBg="1"/>
      <p:bldP spid="124" grpId="1" animBg="1"/>
      <p:bldP spid="124" grpId="2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1" grpId="1" animBg="1"/>
      <p:bldP spid="131" grpId="2" animBg="1"/>
      <p:bldP spid="132" grpId="0" animBg="1"/>
      <p:bldP spid="132" grpId="1" animBg="1"/>
      <p:bldP spid="132" grpId="2" animBg="1"/>
      <p:bldP spid="133" grpId="0" animBg="1"/>
      <p:bldP spid="133" grpId="1" animBg="1"/>
      <p:bldP spid="133" grpId="2" animBg="1"/>
      <p:bldP spid="134" grpId="0" animBg="1"/>
      <p:bldP spid="134" grpId="1" animBg="1"/>
      <p:bldP spid="134" grpId="2" animBg="1"/>
      <p:bldP spid="135" grpId="0" animBg="1"/>
      <p:bldP spid="135" grpId="1" animBg="1"/>
      <p:bldP spid="135" grpId="2" animBg="1"/>
      <p:bldP spid="136" grpId="0" animBg="1"/>
      <p:bldP spid="136" grpId="1" animBg="1"/>
      <p:bldP spid="136" grpId="2" animBg="1"/>
      <p:bldP spid="137" grpId="0" animBg="1"/>
      <p:bldP spid="138" grpId="0" animBg="1"/>
      <p:bldP spid="139" grpId="0" animBg="1"/>
      <p:bldP spid="140" grpId="0" animBg="1"/>
      <p:bldP spid="1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Blessing of Dimensionality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3"/>
                <a:ext cx="11938646" cy="574637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High dimensionality is often criticized for the hardships it brings</a:t>
                </a:r>
              </a:p>
              <a:p>
                <a:pPr lvl="2"/>
                <a:r>
                  <a:rPr lang="en-IN" dirty="0" smtClean="0"/>
                  <a:t>Algorithms become expensive, </a:t>
                </a:r>
                <a:r>
                  <a:rPr lang="en-IN" dirty="0" err="1" smtClean="0"/>
                  <a:t>kNN</a:t>
                </a:r>
                <a:r>
                  <a:rPr lang="en-IN" dirty="0" smtClean="0"/>
                  <a:t> behaves weirdly, much more training data is needed to learn good models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Collectively called the “curse of dimensionality”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However, large dimensionality also allows powerful and flexible models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As an extreme case, consider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/>
                  <a:t> feature vectors in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dimensions (not a typo) with all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feature vectors linearly independent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Easy to see that perfect classification, regression is possible for this data</a:t>
                </a:r>
              </a:p>
              <a:p>
                <a:pPr lvl="3"/>
                <a:r>
                  <a:rPr lang="en-IN" b="1" dirty="0" smtClean="0"/>
                  <a:t>Proof</a:t>
                </a:r>
                <a:r>
                  <a:rPr lang="en-IN" dirty="0" smtClean="0"/>
                  <a:t>: let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be label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for </a:t>
                </a:r>
                <a:r>
                  <a:rPr lang="en-IN" dirty="0" err="1" smtClean="0"/>
                  <a:t>classfn</a:t>
                </a:r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 smtClean="0"/>
                  <a:t> for regression.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be the (thin) SVD of the feature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(be careful that we may have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 since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). 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 smtClean="0"/>
                  <a:t> is invertible since we have the thin SVD. Then, the </a:t>
                </a:r>
                <a:r>
                  <a:rPr lang="en-IN" dirty="0"/>
                  <a:t>model </a:t>
                </a:r>
                <a14:m>
                  <m:oMath xmlns:m="http://schemas.openxmlformats.org/officeDocument/2006/math">
                    <m:r>
                      <a:rPr lang="en-I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/>
                  <a:t> satisfies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dirty="0" smtClean="0"/>
                  <a:t> i.e. perfect learning. To see why, note that</a:t>
                </a:r>
              </a:p>
              <a:p>
                <a:pPr lvl="3" algn="ctr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1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IN" b="1" dirty="0" smtClean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3"/>
                <a:ext cx="11938646" cy="5746377"/>
              </a:xfrm>
              <a:blipFill>
                <a:blip r:embed="rId2"/>
                <a:stretch>
                  <a:fillRect l="-562" t="-2545" r="-6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Non-linear Classification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3978947"/>
                <a:ext cx="12192000" cy="2879054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Original data non-separable by any linear classifier but using a nice non-linear map makes them separable with a margin!</a:t>
                </a:r>
              </a:p>
              <a:p>
                <a:pPr lvl="2"/>
                <a:r>
                  <a:rPr lang="en-IN" sz="2400" dirty="0" smtClean="0"/>
                  <a:t>Linear maps could have never accomplished this. In fact, not all non-linear maps guaranteed to do so either, only nice ones would do this</a:t>
                </a:r>
              </a:p>
              <a:p>
                <a:r>
                  <a:rPr lang="en-IN" sz="2800" dirty="0" smtClean="0"/>
                  <a:t>A good decision boundary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 i.e.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IN" sz="2800" dirty="0" smtClean="0"/>
                  <a:t>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IN" sz="2800" dirty="0" smtClean="0"/>
              </a:p>
              <a:p>
                <a:pPr lvl="2"/>
                <a:r>
                  <a:rPr lang="en-IN" sz="2400" dirty="0" smtClean="0"/>
                  <a:t>Decision boundary is non-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in </a:t>
                </a:r>
                <a:r>
                  <a:rPr lang="en-IN" sz="2400" dirty="0" err="1" smtClean="0"/>
                  <a:t>orig</a:t>
                </a:r>
                <a:r>
                  <a:rPr lang="en-IN" sz="2400" dirty="0" smtClean="0"/>
                  <a:t> space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IN" sz="2400" dirty="0" smtClean="0"/>
                  <a:t> </a:t>
                </a:r>
                <a:r>
                  <a:rPr lang="en-IN" sz="2400" dirty="0" err="1" smtClean="0"/>
                  <a:t>i.e</a:t>
                </a:r>
                <a:r>
                  <a:rPr lang="en-IN" sz="2400" dirty="0" smtClean="0"/>
                  <a:t> 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model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 smtClean="0"/>
                  <a:t> imposed non-</a:t>
                </a:r>
                <a:r>
                  <a:rPr lang="en-IN" sz="2400" dirty="0" err="1" smtClean="0"/>
                  <a:t>lin</a:t>
                </a:r>
                <a:r>
                  <a:rPr lang="en-IN" sz="2400" dirty="0" smtClean="0"/>
                  <a:t> boundary in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400" dirty="0" smtClean="0"/>
              </a:p>
              <a:p>
                <a:pPr lvl="2"/>
                <a:r>
                  <a:rPr lang="en-IN" sz="2400" dirty="0" smtClean="0"/>
                  <a:t>Non-linearity came from map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400" dirty="0" smtClean="0"/>
                  <a:t>. There exists no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2×1</m:t>
                        </m:r>
                      </m:sup>
                    </m:sSup>
                  </m:oMath>
                </a14:m>
                <a:r>
                  <a:rPr lang="en-IN" sz="2400" dirty="0" smtClean="0"/>
                  <a:t> so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-IN" sz="2400" dirty="0" smtClean="0"/>
                  <a:t> for all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978947"/>
                <a:ext cx="12192000" cy="2879054"/>
              </a:xfrm>
              <a:blipFill>
                <a:blip r:embed="rId5"/>
                <a:stretch>
                  <a:fillRect l="-250" t="-4237" r="-50" b="-2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14118" y="3380253"/>
            <a:ext cx="2021667" cy="363840"/>
          </a:xfrm>
          <a:prstGeom prst="rect">
            <a:avLst/>
          </a:prstGeom>
          <a:solidFill>
            <a:srgbClr val="2ECC71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9923" y="3380253"/>
            <a:ext cx="2021667" cy="36384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947" y="3380253"/>
            <a:ext cx="2021667" cy="36384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322457" y="1006075"/>
            <a:ext cx="2552105" cy="255210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9" name="Straight Connector 8"/>
          <p:cNvCxnSpPr/>
          <p:nvPr/>
        </p:nvCxnSpPr>
        <p:spPr>
          <a:xfrm>
            <a:off x="6710677" y="1006075"/>
            <a:ext cx="2552105" cy="2552106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grpSp>
        <p:nvGrpSpPr>
          <p:cNvPr id="10" name="Group 9" descr=" 53"/>
          <p:cNvGrpSpPr/>
          <p:nvPr/>
        </p:nvGrpSpPr>
        <p:grpSpPr>
          <a:xfrm>
            <a:off x="358588" y="2069433"/>
            <a:ext cx="5122735" cy="1871899"/>
            <a:chOff x="313900" y="3795588"/>
            <a:chExt cx="6086900" cy="2224214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3376906" y="3795588"/>
              <a:ext cx="0" cy="222421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3" name="Oval 12"/>
          <p:cNvSpPr/>
          <p:nvPr/>
        </p:nvSpPr>
        <p:spPr>
          <a:xfrm>
            <a:off x="630600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45786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21717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06530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060972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776158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491344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7" y="919474"/>
            <a:ext cx="6239578" cy="570005"/>
          </a:xfrm>
          <a:prstGeom prst="rect">
            <a:avLst/>
          </a:prstGeom>
        </p:spPr>
      </p:pic>
      <p:grpSp>
        <p:nvGrpSpPr>
          <p:cNvPr id="23" name="Group 22" descr=" 53"/>
          <p:cNvGrpSpPr/>
          <p:nvPr/>
        </p:nvGrpSpPr>
        <p:grpSpPr>
          <a:xfrm>
            <a:off x="6710677" y="1564851"/>
            <a:ext cx="5122735" cy="2376480"/>
            <a:chOff x="313900" y="3196038"/>
            <a:chExt cx="6086900" cy="2823764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3376906" y="3196038"/>
              <a:ext cx="0" cy="2823764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26" name="Oval 25"/>
          <p:cNvSpPr/>
          <p:nvPr/>
        </p:nvSpPr>
        <p:spPr>
          <a:xfrm>
            <a:off x="6982689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697875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273806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558619" y="342109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413061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843433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128247" y="342109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511962" y="2540000"/>
            <a:ext cx="5501640" cy="0"/>
          </a:xfrm>
          <a:prstGeom prst="line">
            <a:avLst/>
          </a:prstGeom>
          <a:noFill/>
          <a:ln w="38100" cap="flat" cmpd="sng" algn="ctr">
            <a:solidFill>
              <a:srgbClr val="00B0F0"/>
            </a:solidFill>
            <a:prstDash val="solid"/>
            <a:miter lim="800000"/>
          </a:ln>
          <a:effectLst/>
        </p:spPr>
      </p:cxnSp>
      <p:cxnSp>
        <p:nvCxnSpPr>
          <p:cNvPr id="36" name="Straight Connector 35"/>
          <p:cNvCxnSpPr/>
          <p:nvPr/>
        </p:nvCxnSpPr>
        <p:spPr>
          <a:xfrm>
            <a:off x="6511962" y="2172401"/>
            <a:ext cx="5501640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37" name="Straight Connector 36"/>
          <p:cNvCxnSpPr/>
          <p:nvPr/>
        </p:nvCxnSpPr>
        <p:spPr>
          <a:xfrm>
            <a:off x="6438674" y="2869984"/>
            <a:ext cx="5659759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254" y="2342357"/>
            <a:ext cx="138691" cy="160028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3622789" y="761504"/>
            <a:ext cx="1927884" cy="936246"/>
          </a:xfrm>
          <a:prstGeom prst="ellipse">
            <a:avLst/>
          </a:prstGeom>
          <a:noFill/>
          <a:ln w="381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2" y="1605130"/>
            <a:ext cx="6714784" cy="3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-0.3118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60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-0.208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1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4.58333E-6 -0.103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6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22222E-6 L -2.29167E-6 -0.1016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3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3.95833E-6 -0.2044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3071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Non-linear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4693545"/>
                <a:ext cx="11600328" cy="2164453"/>
              </a:xfrm>
            </p:spPr>
            <p:txBody>
              <a:bodyPr>
                <a:normAutofit/>
              </a:bodyPr>
              <a:lstStyle/>
              <a:p>
                <a:r>
                  <a:rPr lang="en-IN" sz="2800" dirty="0" smtClean="0"/>
                  <a:t>A linear function on the mapped feature </a:t>
                </a:r>
                <a:r>
                  <a:rPr lang="en-IN" sz="2800" dirty="0" err="1" smtClean="0"/>
                  <a:t>vecs</a:t>
                </a:r>
                <a:r>
                  <a:rPr lang="en-IN" sz="2800" dirty="0" smtClean="0"/>
                  <a:t> looks like</a:t>
                </a:r>
                <a:br>
                  <a:rPr lang="en-IN" sz="2800" dirty="0" smtClean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800" dirty="0" smtClean="0"/>
              </a:p>
              <a:p>
                <a:r>
                  <a:rPr lang="en-IN" sz="2800" dirty="0" smtClean="0"/>
                  <a:t>Consider vector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−2,1,1</m:t>
                        </m:r>
                      </m:e>
                    </m:d>
                  </m:oMath>
                </a14:m>
                <a:r>
                  <a:rPr lang="en-IN" sz="2800" dirty="0" smtClean="0"/>
                  <a:t>. Corresponds to the decision boundary</a:t>
                </a:r>
                <a:br>
                  <a:rPr lang="en-IN" sz="2800" dirty="0" smtClean="0"/>
                </a:b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=0≡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4693545"/>
                <a:ext cx="11600328" cy="2164453"/>
              </a:xfrm>
              <a:blipFill>
                <a:blip r:embed="rId5"/>
                <a:stretch>
                  <a:fillRect l="-315" t="-56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11212" y="1648301"/>
            <a:ext cx="1724866" cy="1724866"/>
          </a:xfrm>
          <a:prstGeom prst="ellipse">
            <a:avLst/>
          </a:prstGeom>
          <a:solidFill>
            <a:srgbClr val="2ECC71">
              <a:alpha val="2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58588" y="983149"/>
            <a:ext cx="4764459" cy="2935256"/>
          </a:xfrm>
          <a:custGeom>
            <a:avLst/>
            <a:gdLst>
              <a:gd name="connsiteX0" fmla="*/ 2515057 w 4764459"/>
              <a:gd name="connsiteY0" fmla="*/ 665152 h 2935256"/>
              <a:gd name="connsiteX1" fmla="*/ 1652624 w 4764459"/>
              <a:gd name="connsiteY1" fmla="*/ 1527585 h 2935256"/>
              <a:gd name="connsiteX2" fmla="*/ 2515057 w 4764459"/>
              <a:gd name="connsiteY2" fmla="*/ 2390018 h 2935256"/>
              <a:gd name="connsiteX3" fmla="*/ 3377490 w 4764459"/>
              <a:gd name="connsiteY3" fmla="*/ 1527585 h 2935256"/>
              <a:gd name="connsiteX4" fmla="*/ 2515057 w 4764459"/>
              <a:gd name="connsiteY4" fmla="*/ 665152 h 2935256"/>
              <a:gd name="connsiteX5" fmla="*/ 0 w 4764459"/>
              <a:gd name="connsiteY5" fmla="*/ 0 h 2935256"/>
              <a:gd name="connsiteX6" fmla="*/ 4764459 w 4764459"/>
              <a:gd name="connsiteY6" fmla="*/ 0 h 2935256"/>
              <a:gd name="connsiteX7" fmla="*/ 4764459 w 4764459"/>
              <a:gd name="connsiteY7" fmla="*/ 2935256 h 2935256"/>
              <a:gd name="connsiteX8" fmla="*/ 0 w 4764459"/>
              <a:gd name="connsiteY8" fmla="*/ 2935256 h 293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4459" h="2935256">
                <a:moveTo>
                  <a:pt x="2515057" y="665152"/>
                </a:moveTo>
                <a:cubicBezTo>
                  <a:pt x="2038748" y="665152"/>
                  <a:pt x="1652624" y="1051276"/>
                  <a:pt x="1652624" y="1527585"/>
                </a:cubicBezTo>
                <a:cubicBezTo>
                  <a:pt x="1652624" y="2003894"/>
                  <a:pt x="2038748" y="2390018"/>
                  <a:pt x="2515057" y="2390018"/>
                </a:cubicBezTo>
                <a:cubicBezTo>
                  <a:pt x="2991366" y="2390018"/>
                  <a:pt x="3377490" y="2003894"/>
                  <a:pt x="3377490" y="1527585"/>
                </a:cubicBezTo>
                <a:cubicBezTo>
                  <a:pt x="3377490" y="1051276"/>
                  <a:pt x="2991366" y="665152"/>
                  <a:pt x="2515057" y="665152"/>
                </a:cubicBezTo>
                <a:close/>
                <a:moveTo>
                  <a:pt x="0" y="0"/>
                </a:moveTo>
                <a:lnTo>
                  <a:pt x="4764459" y="0"/>
                </a:lnTo>
                <a:lnTo>
                  <a:pt x="4764459" y="2935256"/>
                </a:lnTo>
                <a:lnTo>
                  <a:pt x="0" y="2935256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 descr=" 53"/>
          <p:cNvGrpSpPr/>
          <p:nvPr/>
        </p:nvGrpSpPr>
        <p:grpSpPr>
          <a:xfrm>
            <a:off x="358588" y="983149"/>
            <a:ext cx="4713926" cy="2935256"/>
            <a:chOff x="313900" y="2504852"/>
            <a:chExt cx="5601148" cy="3487709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2277569" y="2504852"/>
              <a:ext cx="0" cy="3487709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>
            <a:xfrm>
              <a:off x="313900" y="4354722"/>
              <a:ext cx="560114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</p:grpSp>
      <p:sp>
        <p:nvSpPr>
          <p:cNvPr id="10" name="Oval 9"/>
          <p:cNvSpPr/>
          <p:nvPr/>
        </p:nvSpPr>
        <p:spPr>
          <a:xfrm>
            <a:off x="2718103" y="1140072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55717" y="2384457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770611" y="3622504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14401" y="194135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62" y="4093202"/>
            <a:ext cx="6418710" cy="42975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980488" y="2384457"/>
            <a:ext cx="311085" cy="31108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081696" y="1941354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057757" y="2798811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14400" y="2798811"/>
            <a:ext cx="311085" cy="311085"/>
          </a:xfrm>
          <a:prstGeom prst="ellipse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011212" y="1671227"/>
            <a:ext cx="1724866" cy="1724866"/>
          </a:xfrm>
          <a:prstGeom prst="ellips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801326" y="2473703"/>
            <a:ext cx="144637" cy="144637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endCxn id="20" idx="5"/>
          </p:cNvCxnSpPr>
          <p:nvPr/>
        </p:nvCxnSpPr>
        <p:spPr>
          <a:xfrm flipH="1" flipV="1">
            <a:off x="2924781" y="2597158"/>
            <a:ext cx="1421864" cy="65815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 flipV="1">
            <a:off x="2135551" y="2116309"/>
            <a:ext cx="686957" cy="37857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</p:cxnSp>
      <p:pic>
        <p:nvPicPr>
          <p:cNvPr id="23" name="Picture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53" y="3109627"/>
            <a:ext cx="721194" cy="3541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988" y="2283128"/>
            <a:ext cx="83824" cy="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0378"/>
  <p:tag name="ORIGINALWIDTH" val="57.00496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\x&#10;\]&#10;&#10;\end{document}"/>
  <p:tag name="IGUANATEXSIZE" val="36"/>
  <p:tag name="IGUANATEXCURSOR" val="2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27.50142"/>
  <p:tag name="LATEXADDIN" val="\documentclass{article}&#10;\usepackage{amsmath,amssymb}&#10;\usepackage{olo}&#10;\usepackage[dvipsnames]{xcolor}&#10;\pagestyle{empty}&#10;\begin{document}&#10;&#10;\[&#10;1&#10;\]&#10;&#10;\end{document}"/>
  <p:tag name="IGUANATEXSIZE" val="20"/>
  <p:tag name="IGUANATEXCURSOR" val="1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094.056"/>
  <p:tag name="LATEXADDIN" val="\documentclass{article}&#10;\usepackage{amsmath,amssymb}&#10;\usepackage{olo}&#10;\usepackage[dvipsnames]{xcolor}&#10;\pagestyle{empty}&#10;\begin{document}&#10;&#10;\[&#10;\bR \ni x \mapsto \phi(x) = [1, x, x^2] \in \bR^3&#10;\]&#10;&#10;\end{document}"/>
  <p:tag name="IGUANATEXSIZE" val="40"/>
  <p:tag name="IGUANATEXCURSOR" val="1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27.50142"/>
  <p:tag name="LATEXADDIN" val="\documentclass{article}&#10;\usepackage{amsmath,amssymb}&#10;\usepackage{olo}&#10;\usepackage[dvipsnames]{xcolor}&#10;\pagestyle{empty}&#10;\begin{document}&#10;&#10;\[&#10;1&#10;\]&#10;&#10;\end{document}"/>
  <p:tag name="IGUANATEXSIZE" val="20"/>
  <p:tag name="IGUANATEXCURSOR" val="14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33.50173"/>
  <p:tag name="LATEXADDIN" val="\documentclass{article}&#10;\usepackage{amsmath,amssymb}&#10;\usepackage{olo}&#10;\usepackage[dvipsnames]{xcolor}&#10;\pagestyle{empty}&#10;\begin{document}&#10;&#10;\[&#10;2&#10;\]&#10;&#10;\end{document}"/>
  <p:tag name="IGUANATEXSIZE" val="20"/>
  <p:tag name="IGUANATEXCURSOR" val="14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68.5138"/>
  <p:tag name="LATEXADDIN" val="\documentclass{article}&#10;\usepackage{amsmath,amssymb}&#10;\usepackage{olo}&#10;\usepackage[dvipsnames]{xcolor}&#10;\pagestyle{empty}&#10;\begin{document}&#10;&#10;\[&#10;K(\vx,\vy)&#10;\]&#10;&#10;\end{document}"/>
  <p:tag name="IGUANATEXSIZE" val="100"/>
  <p:tag name="IGUANATEXCURSOR" val="15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35.5121"/>
  <p:tag name="LATEXADDIN" val="\documentclass{article}&#10;\usepackage{amsmath,amssymb}&#10;\usepackage{olo}&#10;\usepackage[dvipsnames]{xcolor}&#10;\pagestyle{empty}&#10;\begin{document}&#10;&#10;\[&#10;d(\vx,\vy)&#10;\]&#10;&#10;\end{document}"/>
  <p:tag name="IGUANATEXSIZE" val="100"/>
  <p:tag name="IGUANATEXCURSOR" val="14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68.5138"/>
  <p:tag name="LATEXADDIN" val="\documentclass{article}&#10;\usepackage{amsmath,amssymb}&#10;\usepackage{olo}&#10;\usepackage[dvipsnames]{xcolor}&#10;\pagestyle{empty}&#10;\begin{document}&#10;&#10;\[&#10;K(\vx,\vy)&#10;\]&#10;&#10;\end{document}"/>
  <p:tag name="IGUANATEXSIZE" val="100"/>
  <p:tag name="IGUANATEXCURSOR" val="1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462.0238"/>
  <p:tag name="LATEXADDIN" val="\documentclass{article}&#10;\usepackage{amsmath,amssymb}&#10;\usepackage{olo}&#10;\usepackage[dvipsnames]{xcolor}&#10;\pagestyle{empty}&#10;\begin{document}&#10;&#10;\[&#10;\bc{\vx: A\vx = \vzero}&#10;\]&#10;&#10;\end{document}"/>
  <p:tag name="IGUANATEXSIZE" val="60"/>
  <p:tag name="IGUANATEXCURSOR" val="16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396.572"/>
  <p:tag name="LATEXADDIN" val="\documentclass{article}&#10;\usepackage{amsmath,amssymb}&#10;\usepackage{olo}&#10;\usepackage[dvipsnames]{xcolor}&#10;\pagestyle{empty}&#10;\begin{document}&#10;&#10;\[&#10;\bR^2 \ni (x,y) \mapsto \phi(x,y) = [y, x^2, x^3] \in \bR^3&#10;\]&#10;&#10;\end{document}"/>
  <p:tag name="IGUANATEXSIZE" val="32"/>
  <p:tag name="IGUANATEXCURSOR" val="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4.00378"/>
  <p:tag name="LATEXADDIN" val="\documentclass{article}&#10;\usepackage{amsmath,amssymb}&#10;\usepackage{olo}&#10;\usepackage[dvipsnames]{xcolor}&#10;\pagestyle{empty}&#10;\begin{document}&#10;&#10;\[&#10;\phi_1&#10;\]&#10;&#10;\end{document}"/>
  <p:tag name="IGUANATEXSIZE" val="28"/>
  <p:tag name="IGUANATEXCURSOR" val="1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20559"/>
  <p:tag name="ORIGINALWIDTH" val="46.20402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y&#10;\]&#10;&#10;\end{document}"/>
  <p:tag name="IGUANATEXSIZE" val="36"/>
  <p:tag name="IGUANATEXCURSOR" val="2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5.50386"/>
  <p:tag name="LATEXADDIN" val="\documentclass{article}&#10;\usepackage{amsmath,amssymb}&#10;\usepackage{olo}&#10;\usepackage[dvipsnames]{xcolor}&#10;\pagestyle{empty}&#10;\begin{document}&#10;&#10;\[&#10;\phi_2&#10;\]&#10;&#10;\end{document}"/>
  <p:tag name="IGUANATEXSIZE" val="28"/>
  <p:tag name="IGUANATEXCURSOR" val="1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6.00394"/>
  <p:tag name="LATEXADDIN" val="\documentclass{article}&#10;\usepackage{amsmath,amssymb}&#10;\usepackage{olo}&#10;\usepackage[dvipsnames]{xcolor}&#10;\pagestyle{empty}&#10;\begin{document}&#10;&#10;\[&#10;\phi_3&#10;\]&#10;&#10;\end{document}"/>
  <p:tag name="IGUANATEXSIZE" val="28"/>
  <p:tag name="IGUANATEXCURSOR" val="14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650.0334"/>
  <p:tag name="LATEXADDIN" val="\documentclass{article}&#10;\usepackage{amsmath,amssymb}&#10;\usepackage{olo}&#10;\usepackage[dvipsnames]{xcolor}&#10;\pagestyle{empty}&#10;\begin{document}&#10;&#10;\[&#10;\phi_1 - 2\phi_2 - \phi_3 = 0&#10;\]&#10;&#10;\end{document}"/>
  <p:tag name="IGUANATEXSIZE" val="32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311.567"/>
  <p:tag name="LATEXADDIN" val="\documentclass{article}&#10;\usepackage{amsmath,amssymb}&#10;\usepackage{olo}&#10;\usepackage[dvipsnames]{xcolor}&#10;\pagestyle{empty}&#10;\begin{document}&#10;&#10;\[&#10;\bR^2 \ni (x,y) \mapsto \phi(x,y) = [x^2, y^2] \in \bR^2&#10;\]&#10;&#10;\end{document}"/>
  <p:tag name="IGUANATEXSIZE" val="32"/>
  <p:tag name="IGUANATEXCURSOR" val="1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4.00378"/>
  <p:tag name="LATEXADDIN" val="\documentclass{article}&#10;\usepackage{amsmath,amssymb}&#10;\usepackage{olo}&#10;\usepackage[dvipsnames]{xcolor}&#10;\pagestyle{empty}&#10;\begin{document}&#10;&#10;\[&#10;\phi_1&#10;\]&#10;&#10;\end{document}"/>
  <p:tag name="IGUANATEXSIZE" val="28"/>
  <p:tag name="IGUANATEXCURSOR" val="14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75.50386"/>
  <p:tag name="LATEXADDIN" val="\documentclass{article}&#10;\usepackage{amsmath,amssymb}&#10;\usepackage{olo}&#10;\usepackage[dvipsnames]{xcolor}&#10;\pagestyle{empty}&#10;\begin{document}&#10;&#10;\[&#10;\phi_2&#10;\]&#10;&#10;\end{document}"/>
  <p:tag name="IGUANATEXSIZE" val="28"/>
  <p:tag name="IGUANATEXCURSOR" val="14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50386"/>
  <p:tag name="ORIGINALWIDTH" val="458.5235"/>
  <p:tag name="LATEXADDIN" val="\documentclass{article}&#10;\usepackage{amsmath,amssymb}&#10;\usepackage{olo}&#10;\usepackage[dvipsnames]{xcolor}&#10;\pagestyle{empty}&#10;\begin{document}&#10;&#10;\[&#10;\phi_1 + 4\phi_2 = 1&#10;\]&#10;&#10;\end{document}"/>
  <p:tag name="IGUANATEXSIZE" val="32"/>
  <p:tag name="IGUANATEXCURSOR" val="1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.80378"/>
  <p:tag name="ORIGINALWIDTH" val="57.00496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\x&#10;\]&#10;&#10;\end{document}"/>
  <p:tag name="IGUANATEXSIZE" val="36"/>
  <p:tag name="IGUANATEXCURSOR" val="2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20559"/>
  <p:tag name="ORIGINALWIDTH" val="46.20402"/>
  <p:tag name="LATEXADDIN" val="\documentclass{article}&#10;\usepackage{amsmath,amssymb}&#10;\pagestyle{empty}&#10;\renewcommand{\Pr}{\mathbb{P}}&#10;\newcommand{\E}{\mathbb{E}}&#10;\newcommand{\bth}{\boldsymbol\theta}&#10;\newcommand{\x}{\mathbf x}&#10;\newcommand{\y}{\mathbf y}&#10;\begin{document}&#10;&#10;\[&#10;y&#10;\]&#10;&#10;\end{document}"/>
  <p:tag name="IGUANATEXSIZE" val="36"/>
  <p:tag name="IGUANATEXCURSOR" val="2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023.553"/>
  <p:tag name="LATEXADDIN" val="\documentclass{article}&#10;\usepackage{amsmath,amssymb}&#10;\usepackage{olo}&#10;\usepackage[dvipsnames]{xcolor}&#10;\pagestyle{empty}&#10;\begin{document}&#10;&#10;\[&#10;\bR \ni x \mapsto \phi(x) = [x, \abs{x}] \in \bR^2&#10;\]&#10;&#10;\end{document}"/>
  <p:tag name="IGUANATEXSIZE" val="40"/>
  <p:tag name="IGUANATEXCURSOR" val="1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.50189"/>
  <p:tag name="ORIGINALWIDTH" val="32.50165"/>
  <p:tag name="LATEXADDIN" val="\documentclass{article}&#10;\usepackage{amsmath,amssymb}&#10;\usepackage{olo}&#10;\usepackage[dvipsnames]{xcolor}&#10;\pagestyle{empty}&#10;\begin{document}&#10;&#10;\[&#10;c&#10;\]&#10;&#10;\end{document}"/>
  <p:tag name="IGUANATEXSIZE" val="28"/>
  <p:tag name="IGUANATEXCURSOR" val="1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1573.581"/>
  <p:tag name="LATEXADDIN" val="\documentclass{article}&#10;\usepackage{amsmath,amssymb}&#10;\usepackage{olo}&#10;\usepackage[dvipsnames]{xcolor}&#10;\pagestyle{empty}&#10;\begin{document}&#10;&#10;\[&#10;\phi(x) = [\phi_1(x),\phi_2(x)], \phi_1(x) = x, \phi_2(x) = \abs{x}&#10;\]&#10;&#10;\end{document}"/>
  <p:tag name="IGUANATEXSIZE" val="28"/>
  <p:tag name="IGUANATEXCURSOR" val="2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2324"/>
  <p:tag name="ORIGINALWIDTH" val="2094.488"/>
  <p:tag name="LATEXADDIN" val="\documentclass{article}&#10;\usepackage{amsmath,amssymb}&#10;\usepackage{olo}&#10;\usepackage[dvipsnames]{xcolor}&#10;\pagestyle{empty}&#10;\begin{document}&#10;&#10;\[&#10;\bR^2 \ni (x,y) \mapsto \phi(x,y) = [x, y^2, x^2] \in \bR^3&#10;\]&#10;&#10;\end{document}"/>
  <p:tag name="IGUANATEXSIZE" val="40"/>
  <p:tag name="IGUANATEXCURSOR" val="1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169.0087"/>
  <p:tag name="LATEXADDIN" val="\documentclass{article}&#10;\usepackage{amsmath,amssymb}&#10;\usepackage{olo}&#10;\usepackage[dvipsnames]{xcolor}&#10;\pagestyle{empty}&#10;\begin{document}&#10;&#10;\[&#10;(1,0)&#10;\]&#10;&#10;\end{document}"/>
  <p:tag name="IGUANATEXSIZE" val="28"/>
  <p:tag name="IGUANATEXCURSOR" val="146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2434</TotalTime>
  <Words>12889</Words>
  <Application>Microsoft Office PowerPoint</Application>
  <PresentationFormat>Widescreen</PresentationFormat>
  <Paragraphs>510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Microsoft YaHei UI</vt:lpstr>
      <vt:lpstr>Arial</vt:lpstr>
      <vt:lpstr>Calibri</vt:lpstr>
      <vt:lpstr>Calibri Light</vt:lpstr>
      <vt:lpstr>Cambria Math</vt:lpstr>
      <vt:lpstr>Nexa Book</vt:lpstr>
      <vt:lpstr>Wingdings</vt:lpstr>
      <vt:lpstr>Metropolitan</vt:lpstr>
      <vt:lpstr>Learning with Kernels</vt:lpstr>
      <vt:lpstr>Non-linear Learning</vt:lpstr>
      <vt:lpstr>When should I use kernels?</vt:lpstr>
      <vt:lpstr>When should I use kernels?</vt:lpstr>
      <vt:lpstr>When should I use kernels?</vt:lpstr>
      <vt:lpstr>When should I use kernels?</vt:lpstr>
      <vt:lpstr>The Blessing of Dimensionality</vt:lpstr>
      <vt:lpstr>Non-linear Classification</vt:lpstr>
      <vt:lpstr>Non-linear Classification</vt:lpstr>
      <vt:lpstr>Non-linear Regression</vt:lpstr>
      <vt:lpstr>The Kernel Trick</vt:lpstr>
      <vt:lpstr>Kernels vs Distance Measures</vt:lpstr>
      <vt:lpstr>Mercer Kernels</vt:lpstr>
      <vt:lpstr>Examples of Kernels</vt:lpstr>
      <vt:lpstr>Mercer Kernel Feature Maps</vt:lpstr>
      <vt:lpstr>Mercer Kernel Feature Maps</vt:lpstr>
      <vt:lpstr>Some Domain Specific Kernels</vt:lpstr>
      <vt:lpstr>Some Domain Specific Kernels</vt:lpstr>
      <vt:lpstr>Creating New Kernels</vt:lpstr>
      <vt:lpstr>kNN with Kernels</vt:lpstr>
      <vt:lpstr>LwP with Kernels </vt:lpstr>
      <vt:lpstr>The Kernel Trick</vt:lpstr>
      <vt:lpstr>Kernel SVM</vt:lpstr>
      <vt:lpstr>Kernel SVM</vt:lpstr>
      <vt:lpstr>Kernel SVM</vt:lpstr>
      <vt:lpstr>Kernels and Kernels</vt:lpstr>
      <vt:lpstr>Kernel Ridge Regression</vt:lpstr>
      <vt:lpstr>Kernel Ridge Regression</vt:lpstr>
      <vt:lpstr>Kernel Clustering</vt:lpstr>
      <vt:lpstr>Kernel K-means</vt:lpstr>
      <vt:lpstr>Kernel PCA</vt:lpstr>
      <vt:lpstr>Kernel PCA</vt:lpstr>
      <vt:lpstr>Kernel PCA</vt:lpstr>
      <vt:lpstr>Executing PCA in an RKHS H</vt:lpstr>
      <vt:lpstr>Executing PCA in an RKHS H</vt:lpstr>
      <vt:lpstr>Executing PCA in an RKHS H</vt:lpstr>
      <vt:lpstr>A note on data centering</vt:lpstr>
      <vt:lpstr>Kernel PCA</vt:lpstr>
      <vt:lpstr>Accelerated Kernel Learning</vt:lpstr>
      <vt:lpstr>Accelerated Kernel Learning</vt:lpstr>
      <vt:lpstr>Post Processing</vt:lpstr>
      <vt:lpstr>Approximate Training</vt:lpstr>
      <vt:lpstr>Kernel Approximation - Landmarking</vt:lpstr>
      <vt:lpstr>Kernel Approximation – Nystrom Method</vt:lpstr>
      <vt:lpstr>Kernel Approximation – Explicit Features</vt:lpstr>
      <vt:lpstr>Kernel Approximation – Explicit Features</vt:lpstr>
      <vt:lpstr>Kernel Approximation – Explicit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163</cp:revision>
  <dcterms:created xsi:type="dcterms:W3CDTF">2018-07-30T05:08:11Z</dcterms:created>
  <dcterms:modified xsi:type="dcterms:W3CDTF">2020-05-13T06:37:09Z</dcterms:modified>
  <cp:contentStatus/>
</cp:coreProperties>
</file>